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4"/>
  </p:sldMasterIdLst>
  <p:handoutMasterIdLst>
    <p:handoutMasterId r:id="rId42"/>
  </p:handoutMasterIdLst>
  <p:sldIdLst>
    <p:sldId id="256" r:id="rId5"/>
    <p:sldId id="304" r:id="rId6"/>
    <p:sldId id="258" r:id="rId7"/>
    <p:sldId id="290" r:id="rId8"/>
    <p:sldId id="295" r:id="rId9"/>
    <p:sldId id="259" r:id="rId10"/>
    <p:sldId id="260" r:id="rId11"/>
    <p:sldId id="265" r:id="rId12"/>
    <p:sldId id="266" r:id="rId13"/>
    <p:sldId id="267" r:id="rId14"/>
    <p:sldId id="268" r:id="rId15"/>
    <p:sldId id="291" r:id="rId16"/>
    <p:sldId id="272" r:id="rId17"/>
    <p:sldId id="273" r:id="rId18"/>
    <p:sldId id="302" r:id="rId19"/>
    <p:sldId id="294" r:id="rId20"/>
    <p:sldId id="276" r:id="rId21"/>
    <p:sldId id="306" r:id="rId22"/>
    <p:sldId id="308" r:id="rId23"/>
    <p:sldId id="309" r:id="rId24"/>
    <p:sldId id="278" r:id="rId25"/>
    <p:sldId id="310" r:id="rId26"/>
    <p:sldId id="311" r:id="rId27"/>
    <p:sldId id="280" r:id="rId28"/>
    <p:sldId id="297" r:id="rId29"/>
    <p:sldId id="292" r:id="rId30"/>
    <p:sldId id="282" r:id="rId31"/>
    <p:sldId id="283" r:id="rId32"/>
    <p:sldId id="285" r:id="rId33"/>
    <p:sldId id="293" r:id="rId34"/>
    <p:sldId id="312" r:id="rId35"/>
    <p:sldId id="288" r:id="rId36"/>
    <p:sldId id="316" r:id="rId37"/>
    <p:sldId id="300" r:id="rId38"/>
    <p:sldId id="301" r:id="rId39"/>
    <p:sldId id="317" r:id="rId40"/>
    <p:sldId id="314" r:id="rId4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9" autoAdjust="0"/>
    <p:restoredTop sz="93559" autoAdjust="0"/>
  </p:normalViewPr>
  <p:slideViewPr>
    <p:cSldViewPr>
      <p:cViewPr varScale="1">
        <p:scale>
          <a:sx n="70" d="100"/>
          <a:sy n="70" d="100"/>
        </p:scale>
        <p:origin x="139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7BA54D27-55E3-4440-A3BB-94B461FAF491}" type="datetimeFigureOut">
              <a:rPr lang="en-US"/>
              <a:pPr>
                <a:defRPr/>
              </a:pPr>
              <a:t>7/26/2014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FE0F8F28-CD86-4810-A290-43F8C57B2B67}" type="slidenum">
              <a:rPr lang="en-US"/>
              <a:pPr>
                <a:defRPr/>
              </a:pPr>
              <a:t>‹#›</a:t>
            </a:fld>
            <a:endParaRPr lang="en-US"/>
          </a:p>
        </p:txBody>
      </p:sp>
    </p:spTree>
    <p:extLst>
      <p:ext uri="{BB962C8B-B14F-4D97-AF65-F5344CB8AC3E}">
        <p14:creationId xmlns:p14="http://schemas.microsoft.com/office/powerpoint/2010/main" val="36196656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1312CB-9DC9-45EB-90AF-26E45CBBF787}"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41D643-148B-47CF-9147-F0937412633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C72498-522D-44FD-B126-5111E6D2A00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7E9F8D3-D306-4CA4-89A5-B2664E27593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FBAA389-9AE2-4454-90E1-6B165644B8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dt" sz="half" idx="10"/>
          </p:nvPr>
        </p:nvSpPr>
        <p:spPr>
          <a:ln/>
        </p:spPr>
        <p:txBody>
          <a:bodyPr/>
          <a:lstStyle>
            <a:lvl1pPr>
              <a:defRPr/>
            </a:lvl1pPr>
          </a:lstStyle>
          <a:p>
            <a:pPr>
              <a:defRPr/>
            </a:pPr>
            <a:endParaRPr lang="en-US"/>
          </a:p>
        </p:txBody>
      </p:sp>
      <p:sp>
        <p:nvSpPr>
          <p:cNvPr id="7" name="Rectangle 9"/>
          <p:cNvSpPr>
            <a:spLocks noGrp="1" noChangeArrowheads="1"/>
          </p:cNvSpPr>
          <p:nvPr>
            <p:ph type="ftr" sz="quarter" idx="11"/>
          </p:nvPr>
        </p:nvSpPr>
        <p:spPr>
          <a:ln/>
        </p:spPr>
        <p:txBody>
          <a:bodyPr/>
          <a:lstStyle>
            <a:lvl1pPr>
              <a:defRPr/>
            </a:lvl1pPr>
          </a:lstStyle>
          <a:p>
            <a:pPr>
              <a:defRPr/>
            </a:pPr>
            <a:endParaRPr lang="en-US"/>
          </a:p>
        </p:txBody>
      </p:sp>
      <p:sp>
        <p:nvSpPr>
          <p:cNvPr id="8" name="Rectangle 10"/>
          <p:cNvSpPr>
            <a:spLocks noGrp="1" noChangeArrowheads="1"/>
          </p:cNvSpPr>
          <p:nvPr>
            <p:ph type="sldNum" sz="quarter" idx="12"/>
          </p:nvPr>
        </p:nvSpPr>
        <p:spPr>
          <a:ln/>
        </p:spPr>
        <p:txBody>
          <a:bodyPr/>
          <a:lstStyle>
            <a:lvl1pPr>
              <a:defRPr/>
            </a:lvl1pPr>
          </a:lstStyle>
          <a:p>
            <a:pPr>
              <a:defRPr/>
            </a:pPr>
            <a:fld id="{B0F7D5DF-EF62-4C81-A69F-DA75A10784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6A1196-27B7-4BC1-8DA6-2411FFBBB32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9EA9EA-8574-4F59-8EBF-7D71A16B5166}"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ABE5E5-7649-483F-80CD-1848FFB7D90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43078CE-2425-41F5-841B-3EBDE9578666}"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2044C9A-ED1B-4925-9FBE-C6FFC86465C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3A1768F-4141-4FF6-9549-2EA8CCFBFD1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E6FA80F-FE57-4434-A7EB-A93DC53870E3}"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CBBFB7-7905-4DD9-A327-6A24E5F1AC4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7D4D9175-B1E2-4755-AA6A-AF1949A39B8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14.xml"/><Relationship Id="rId6" Type="http://schemas.openxmlformats.org/officeDocument/2006/relationships/image" Target="../media/image26.wmf"/><Relationship Id="rId5" Type="http://schemas.openxmlformats.org/officeDocument/2006/relationships/image" Target="../media/image25.gif"/><Relationship Id="rId4" Type="http://schemas.openxmlformats.org/officeDocument/2006/relationships/image" Target="../media/image24.wmf"/></Relationships>
</file>

<file path=ppt/slides/_rels/slide3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abarbour@rockdale.k12.ga.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1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430338"/>
            <a:ext cx="8077200" cy="1609725"/>
          </a:xfrm>
        </p:spPr>
        <p:txBody>
          <a:bodyPr/>
          <a:lstStyle/>
          <a:p>
            <a:pPr eaLnBrk="1" hangingPunct="1"/>
            <a:r>
              <a:rPr lang="en-US" b="1" dirty="0" smtClean="0"/>
              <a:t>Welcome CMS Students &amp; Parents</a:t>
            </a:r>
          </a:p>
        </p:txBody>
      </p:sp>
      <p:sp>
        <p:nvSpPr>
          <p:cNvPr id="3075" name="Rectangle 3"/>
          <p:cNvSpPr>
            <a:spLocks noGrp="1" noChangeArrowheads="1"/>
          </p:cNvSpPr>
          <p:nvPr>
            <p:ph type="subTitle" idx="1"/>
          </p:nvPr>
        </p:nvSpPr>
        <p:spPr>
          <a:xfrm>
            <a:off x="762000" y="3352800"/>
            <a:ext cx="6858000" cy="1828800"/>
          </a:xfrm>
        </p:spPr>
        <p:txBody>
          <a:bodyPr/>
          <a:lstStyle/>
          <a:p>
            <a:pPr eaLnBrk="1" hangingPunct="1"/>
            <a:r>
              <a:rPr lang="en-US" dirty="0" smtClean="0"/>
              <a:t>Allison Barbour, Principal</a:t>
            </a:r>
          </a:p>
          <a:p>
            <a:pPr eaLnBrk="1" hangingPunct="1"/>
            <a:r>
              <a:rPr lang="en-US" dirty="0" err="1" smtClean="0"/>
              <a:t>Fannetta</a:t>
            </a:r>
            <a:r>
              <a:rPr lang="en-US" dirty="0" smtClean="0"/>
              <a:t> Austin-Gooden &amp; John April</a:t>
            </a:r>
          </a:p>
          <a:p>
            <a:pPr eaLnBrk="1" hangingPunct="1"/>
            <a:r>
              <a:rPr lang="en-US" dirty="0" smtClean="0"/>
              <a:t> Assistant Principals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Important Information</a:t>
            </a:r>
          </a:p>
        </p:txBody>
      </p:sp>
      <p:sp>
        <p:nvSpPr>
          <p:cNvPr id="18435" name="Rectangle 3"/>
          <p:cNvSpPr>
            <a:spLocks noGrp="1" noChangeArrowheads="1"/>
          </p:cNvSpPr>
          <p:nvPr>
            <p:ph idx="1"/>
          </p:nvPr>
        </p:nvSpPr>
        <p:spPr>
          <a:xfrm>
            <a:off x="609600" y="1484312"/>
            <a:ext cx="7924800" cy="4459288"/>
          </a:xfrm>
        </p:spPr>
        <p:txBody>
          <a:bodyPr/>
          <a:lstStyle/>
          <a:p>
            <a:pPr lvl="1" eaLnBrk="1" hangingPunct="1">
              <a:buFont typeface="Wingdings" pitchFamily="2" charset="2"/>
              <a:buNone/>
              <a:defRPr/>
            </a:pPr>
            <a:r>
              <a:rPr lang="en-US" sz="2400" b="1" dirty="0" smtClean="0"/>
              <a:t>Parents, due to the seating capacity on the school buses, students are not permitted to ride any bus other than the one assigned by transportation unless permission has been granted from the main office. </a:t>
            </a:r>
          </a:p>
          <a:p>
            <a:pPr lvl="1" eaLnBrk="1" hangingPunct="1">
              <a:buFont typeface="Wingdings" pitchFamily="2" charset="2"/>
              <a:buNone/>
              <a:defRPr/>
            </a:pPr>
            <a:r>
              <a:rPr lang="en-US" sz="2400" b="1" dirty="0" smtClean="0"/>
              <a:t>To request a change in transportation, please send a note in with your child. Confirmation of the change in transportation will be communicated to the parent by office staff. </a:t>
            </a:r>
            <a:r>
              <a:rPr lang="en-US" sz="3200" b="1" dirty="0" smtClean="0"/>
              <a:t>Notes must be in the main office by 10 a.m</a:t>
            </a:r>
            <a:r>
              <a:rPr lang="en-US" sz="2400" b="1" dirty="0" smtClean="0"/>
              <a:t>. </a:t>
            </a:r>
          </a:p>
          <a:p>
            <a:pPr marL="457200" lvl="1" indent="0" eaLnBrk="1" hangingPunct="1">
              <a:lnSpc>
                <a:spcPct val="90000"/>
              </a:lnSpc>
              <a:buClr>
                <a:schemeClr val="tx1"/>
              </a:buClr>
              <a:buFontTx/>
              <a:buNone/>
              <a:defRPr/>
            </a:pPr>
            <a:endParaRPr lang="en-US" sz="2400" b="1" dirty="0" smtClean="0"/>
          </a:p>
          <a:p>
            <a:pPr marL="457200" lvl="1" indent="0" eaLnBrk="1" hangingPunct="1">
              <a:lnSpc>
                <a:spcPct val="90000"/>
              </a:lnSpc>
              <a:buFont typeface="Wingdings" pitchFamily="2" charset="2"/>
              <a:buNone/>
              <a:defRPr/>
            </a:pPr>
            <a:endParaRPr lang="en-US" sz="2400" dirty="0" smtClean="0"/>
          </a:p>
        </p:txBody>
      </p:sp>
      <p:pic>
        <p:nvPicPr>
          <p:cNvPr id="15364" name="Picture 5" descr="BD04914_"/>
          <p:cNvPicPr>
            <a:picLocks noChangeAspect="1" noChangeArrowheads="1"/>
          </p:cNvPicPr>
          <p:nvPr/>
        </p:nvPicPr>
        <p:blipFill>
          <a:blip r:embed="rId2" cstate="print"/>
          <a:srcRect/>
          <a:stretch>
            <a:fillRect/>
          </a:stretch>
        </p:blipFill>
        <p:spPr bwMode="auto">
          <a:xfrm>
            <a:off x="6172200" y="304799"/>
            <a:ext cx="2362200" cy="117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dirty="0" smtClean="0"/>
              <a:t>Important Information</a:t>
            </a:r>
          </a:p>
        </p:txBody>
      </p:sp>
      <p:sp>
        <p:nvSpPr>
          <p:cNvPr id="16387" name="Rectangle 3"/>
          <p:cNvSpPr>
            <a:spLocks noGrp="1" noChangeArrowheads="1"/>
          </p:cNvSpPr>
          <p:nvPr>
            <p:ph idx="1"/>
          </p:nvPr>
        </p:nvSpPr>
        <p:spPr/>
        <p:txBody>
          <a:bodyPr/>
          <a:lstStyle/>
          <a:p>
            <a:pPr eaLnBrk="1" hangingPunct="1"/>
            <a:r>
              <a:rPr lang="en-US" sz="2400" dirty="0" smtClean="0"/>
              <a:t>If your child needs to be picked up for an early dismissal, please be sure that you arrive to the school to request early check out before 3:30 p.m. </a:t>
            </a:r>
          </a:p>
          <a:p>
            <a:pPr eaLnBrk="1" hangingPunct="1"/>
            <a:r>
              <a:rPr lang="en-US" sz="2400" dirty="0" smtClean="0"/>
              <a:t>We will not release students past this time</a:t>
            </a:r>
          </a:p>
          <a:p>
            <a:pPr eaLnBrk="1" hangingPunct="1"/>
            <a:r>
              <a:rPr lang="en-US" sz="2400" b="1" dirty="0" smtClean="0"/>
              <a:t>NOTE: Students will not be allowed to leave the classroom and wait for you in the office. We will only call the student to the office once you have arrived and made the request.</a:t>
            </a:r>
            <a:endParaRPr lang="en-US" sz="2400" dirty="0" smtClean="0"/>
          </a:p>
          <a:p>
            <a:pPr algn="ctr" eaLnBrk="1" hangingPunct="1">
              <a:buFont typeface="Wingdings" pitchFamily="2" charset="2"/>
              <a:buNone/>
            </a:pPr>
            <a:endParaRPr lang="en-US" dirty="0" smtClean="0"/>
          </a:p>
        </p:txBody>
      </p:sp>
      <p:pic>
        <p:nvPicPr>
          <p:cNvPr id="16388" name="Picture 4" descr="BD07153_"/>
          <p:cNvPicPr>
            <a:picLocks noChangeAspect="1" noChangeArrowheads="1"/>
          </p:cNvPicPr>
          <p:nvPr/>
        </p:nvPicPr>
        <p:blipFill>
          <a:blip r:embed="rId2" cstate="print"/>
          <a:srcRect/>
          <a:stretch>
            <a:fillRect/>
          </a:stretch>
        </p:blipFill>
        <p:spPr bwMode="auto">
          <a:xfrm>
            <a:off x="6019800" y="4648200"/>
            <a:ext cx="2209800" cy="119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dirty="0" smtClean="0"/>
              <a:t>Car Riders</a:t>
            </a:r>
          </a:p>
        </p:txBody>
      </p:sp>
      <p:sp>
        <p:nvSpPr>
          <p:cNvPr id="17411" name="Rectangle 3"/>
          <p:cNvSpPr>
            <a:spLocks noGrp="1" noChangeArrowheads="1"/>
          </p:cNvSpPr>
          <p:nvPr>
            <p:ph idx="1"/>
          </p:nvPr>
        </p:nvSpPr>
        <p:spPr>
          <a:xfrm>
            <a:off x="609600" y="1724025"/>
            <a:ext cx="7924800" cy="4572000"/>
          </a:xfrm>
        </p:spPr>
        <p:txBody>
          <a:bodyPr/>
          <a:lstStyle/>
          <a:p>
            <a:pPr eaLnBrk="1" hangingPunct="1"/>
            <a:r>
              <a:rPr lang="en-US" dirty="0" smtClean="0"/>
              <a:t>Car riders-Drop off/pick-up in front of school.</a:t>
            </a:r>
          </a:p>
          <a:p>
            <a:pPr eaLnBrk="1" hangingPunct="1"/>
            <a:r>
              <a:rPr lang="en-US" dirty="0" smtClean="0"/>
              <a:t>Students are not allowed in the building until 8:15 a.m., unless they have a tutoring/detention pass.</a:t>
            </a:r>
          </a:p>
          <a:p>
            <a:pPr eaLnBrk="1" hangingPunct="1"/>
            <a:r>
              <a:rPr lang="en-US" dirty="0" smtClean="0"/>
              <a:t>Car Riders will be dismissed at 3:55 pm.</a:t>
            </a:r>
          </a:p>
          <a:p>
            <a:pPr eaLnBrk="1" hangingPunct="1"/>
            <a:r>
              <a:rPr lang="en-US" dirty="0" smtClean="0"/>
              <a:t>Students are not to be dropped off prior to 8:15 a.m. and must be picked up by 4:10 p.m.</a:t>
            </a:r>
          </a:p>
        </p:txBody>
      </p:sp>
      <p:pic>
        <p:nvPicPr>
          <p:cNvPr id="17412" name="Picture 4" descr="j0303424"/>
          <p:cNvPicPr>
            <a:picLocks noChangeAspect="1" noChangeArrowheads="1" noCrop="1"/>
          </p:cNvPicPr>
          <p:nvPr/>
        </p:nvPicPr>
        <p:blipFill>
          <a:blip r:embed="rId2" cstate="print"/>
          <a:srcRect/>
          <a:stretch>
            <a:fillRect/>
          </a:stretch>
        </p:blipFill>
        <p:spPr bwMode="auto">
          <a:xfrm>
            <a:off x="5583284" y="5372100"/>
            <a:ext cx="3131949" cy="92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dirty="0" smtClean="0"/>
              <a:t>The Agenda</a:t>
            </a:r>
          </a:p>
        </p:txBody>
      </p:sp>
      <p:sp>
        <p:nvSpPr>
          <p:cNvPr id="18435" name="Rectangle 3"/>
          <p:cNvSpPr>
            <a:spLocks noGrp="1" noChangeArrowheads="1"/>
          </p:cNvSpPr>
          <p:nvPr>
            <p:ph idx="1"/>
          </p:nvPr>
        </p:nvSpPr>
        <p:spPr/>
        <p:txBody>
          <a:bodyPr/>
          <a:lstStyle/>
          <a:p>
            <a:pPr eaLnBrk="1" hangingPunct="1"/>
            <a:r>
              <a:rPr lang="en-US" sz="2800" dirty="0" smtClean="0"/>
              <a:t>Each teacher will write down the day’s homework on the board for students to copy.</a:t>
            </a:r>
          </a:p>
          <a:p>
            <a:pPr eaLnBrk="1" hangingPunct="1"/>
            <a:r>
              <a:rPr lang="en-US" sz="2800" dirty="0" smtClean="0"/>
              <a:t>Parents should check to see what students have for homework each night to help ensure that it gets done.</a:t>
            </a:r>
          </a:p>
          <a:p>
            <a:pPr eaLnBrk="1" hangingPunct="1"/>
            <a:r>
              <a:rPr lang="en-US" sz="2800" dirty="0" smtClean="0"/>
              <a:t>Agendas are on sale today for $4.00!</a:t>
            </a:r>
          </a:p>
          <a:p>
            <a:pPr eaLnBrk="1" hangingPunct="1"/>
            <a:r>
              <a:rPr lang="en-US" sz="2800" dirty="0" smtClean="0"/>
              <a:t>Agendas are used as a student pass and are required to leave the classroom. ALL students must have an agenda. </a:t>
            </a:r>
          </a:p>
          <a:p>
            <a:pPr eaLnBrk="1" hangingPunct="1">
              <a:buFont typeface="Wingdings" pitchFamily="2" charset="2"/>
              <a:buNone/>
            </a:pPr>
            <a:endParaRPr lang="en-US" sz="2800" dirty="0" smtClean="0"/>
          </a:p>
        </p:txBody>
      </p:sp>
      <p:pic>
        <p:nvPicPr>
          <p:cNvPr id="18436" name="Picture 4" descr="BS00975_"/>
          <p:cNvPicPr>
            <a:picLocks noChangeAspect="1" noChangeArrowheads="1"/>
          </p:cNvPicPr>
          <p:nvPr/>
        </p:nvPicPr>
        <p:blipFill>
          <a:blip r:embed="rId2" cstate="print"/>
          <a:srcRect/>
          <a:stretch>
            <a:fillRect/>
          </a:stretch>
        </p:blipFill>
        <p:spPr bwMode="auto">
          <a:xfrm>
            <a:off x="7086600" y="0"/>
            <a:ext cx="1905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dirty="0" smtClean="0"/>
              <a:t>Lockers </a:t>
            </a:r>
          </a:p>
        </p:txBody>
      </p:sp>
      <p:sp>
        <p:nvSpPr>
          <p:cNvPr id="19459" name="Rectangle 3"/>
          <p:cNvSpPr>
            <a:spLocks noGrp="1" noChangeArrowheads="1"/>
          </p:cNvSpPr>
          <p:nvPr>
            <p:ph idx="1"/>
          </p:nvPr>
        </p:nvSpPr>
        <p:spPr/>
        <p:txBody>
          <a:bodyPr/>
          <a:lstStyle/>
          <a:p>
            <a:pPr eaLnBrk="1" hangingPunct="1"/>
            <a:r>
              <a:rPr lang="en-US" sz="2400" dirty="0" smtClean="0"/>
              <a:t>Each student will be assigned his/her own locker. Students may not share their locker space with other students.</a:t>
            </a:r>
          </a:p>
          <a:p>
            <a:pPr eaLnBrk="1" hangingPunct="1"/>
            <a:r>
              <a:rPr lang="en-US" sz="2400" dirty="0" smtClean="0"/>
              <a:t>Personal locks MAY NOT be used; Students will be issued a combination for each locker. Students are STRONGLY encouraged to not share their locker combinations with other students. This prevents theft of personal items/school property. </a:t>
            </a:r>
          </a:p>
          <a:p>
            <a:pPr eaLnBrk="1" hangingPunct="1"/>
            <a:r>
              <a:rPr lang="en-US" sz="2400" dirty="0" smtClean="0"/>
              <a:t>Students will be provided with time to practice using their lock in the classroom. </a:t>
            </a:r>
          </a:p>
          <a:p>
            <a:pPr eaLnBrk="1" hangingPunct="1"/>
            <a:r>
              <a:rPr lang="en-US" sz="2400" dirty="0" smtClean="0"/>
              <a:t>Lockers will be assigned starting the first week of school.</a:t>
            </a:r>
          </a:p>
        </p:txBody>
      </p:sp>
      <p:pic>
        <p:nvPicPr>
          <p:cNvPr id="19460" name="Picture 8" descr="j0336755"/>
          <p:cNvPicPr>
            <a:picLocks noChangeAspect="1" noChangeArrowheads="1" noCrop="1"/>
          </p:cNvPicPr>
          <p:nvPr/>
        </p:nvPicPr>
        <p:blipFill>
          <a:blip r:embed="rId2" cstate="print"/>
          <a:srcRect/>
          <a:stretch>
            <a:fillRect/>
          </a:stretch>
        </p:blipFill>
        <p:spPr bwMode="auto">
          <a:xfrm>
            <a:off x="7086600" y="17417"/>
            <a:ext cx="1447800" cy="1312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dirty="0" smtClean="0"/>
              <a:t>Core Class Information</a:t>
            </a:r>
          </a:p>
        </p:txBody>
      </p:sp>
      <p:sp>
        <p:nvSpPr>
          <p:cNvPr id="20483" name="Content Placeholder 2"/>
          <p:cNvSpPr>
            <a:spLocks noGrp="1"/>
          </p:cNvSpPr>
          <p:nvPr>
            <p:ph idx="1"/>
          </p:nvPr>
        </p:nvSpPr>
        <p:spPr>
          <a:xfrm>
            <a:off x="609600" y="1614985"/>
            <a:ext cx="7924800" cy="4572000"/>
          </a:xfrm>
        </p:spPr>
        <p:txBody>
          <a:bodyPr>
            <a:normAutofit/>
          </a:bodyPr>
          <a:lstStyle/>
          <a:p>
            <a:pPr eaLnBrk="1" hangingPunct="1">
              <a:lnSpc>
                <a:spcPct val="80000"/>
              </a:lnSpc>
            </a:pPr>
            <a:r>
              <a:rPr lang="en-US" dirty="0" smtClean="0"/>
              <a:t>Class Placement: General Curriculum, Special Education services, Program Challenge (PC), ELL</a:t>
            </a:r>
          </a:p>
          <a:p>
            <a:pPr eaLnBrk="1" hangingPunct="1">
              <a:lnSpc>
                <a:spcPct val="80000"/>
              </a:lnSpc>
            </a:pPr>
            <a:r>
              <a:rPr lang="en-US" dirty="0" smtClean="0"/>
              <a:t>Language Arts: (CCGPS)Grammar-Writing– Reading, Listening, Speaking</a:t>
            </a:r>
          </a:p>
          <a:p>
            <a:pPr eaLnBrk="1" hangingPunct="1">
              <a:lnSpc>
                <a:spcPct val="80000"/>
              </a:lnSpc>
            </a:pPr>
            <a:r>
              <a:rPr lang="en-US" dirty="0" smtClean="0"/>
              <a:t>Math: (CCGPS) and performance-based learning </a:t>
            </a:r>
            <a:endParaRPr lang="en-US" dirty="0"/>
          </a:p>
          <a:p>
            <a:pPr eaLnBrk="1" hangingPunct="1">
              <a:lnSpc>
                <a:spcPct val="80000"/>
              </a:lnSpc>
            </a:pPr>
            <a:r>
              <a:rPr lang="en-US" dirty="0" smtClean="0"/>
              <a:t>Social Studies: Incorporation of Reading and Writing with the new Common Core Focus</a:t>
            </a:r>
          </a:p>
          <a:p>
            <a:pPr eaLnBrk="1" hangingPunct="1">
              <a:lnSpc>
                <a:spcPct val="80000"/>
              </a:lnSpc>
            </a:pPr>
            <a:r>
              <a:rPr lang="en-US" dirty="0" smtClean="0"/>
              <a:t>Science: Info –Inquiry-Based – Layered Curriculum. Integrated Reading and Writing.</a:t>
            </a:r>
          </a:p>
          <a:p>
            <a:pPr eaLnBrk="1" hangingPunct="1">
              <a:lnSpc>
                <a:spcPct val="80000"/>
              </a:lnSpc>
            </a:pPr>
            <a:r>
              <a:rPr lang="en-US" dirty="0" smtClean="0"/>
              <a:t>Honors Level Coursework will be provided in all classes through a differentiated model.</a:t>
            </a:r>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8800" y="55728"/>
            <a:ext cx="6870700" cy="1600200"/>
          </a:xfrm>
        </p:spPr>
        <p:txBody>
          <a:bodyPr/>
          <a:lstStyle/>
          <a:p>
            <a:pPr eaLnBrk="1" hangingPunct="1"/>
            <a:r>
              <a:rPr lang="en-US" dirty="0" smtClean="0"/>
              <a:t>Typical Sixth Grade Day</a:t>
            </a:r>
          </a:p>
        </p:txBody>
      </p:sp>
      <p:sp>
        <p:nvSpPr>
          <p:cNvPr id="21507" name="Rectangle 3"/>
          <p:cNvSpPr>
            <a:spLocks noGrp="1" noChangeArrowheads="1"/>
          </p:cNvSpPr>
          <p:nvPr>
            <p:ph idx="1"/>
          </p:nvPr>
        </p:nvSpPr>
        <p:spPr>
          <a:xfrm>
            <a:off x="76200" y="1905000"/>
            <a:ext cx="8839200" cy="3657600"/>
          </a:xfrm>
        </p:spPr>
        <p:txBody>
          <a:bodyPr>
            <a:noAutofit/>
          </a:bodyPr>
          <a:lstStyle/>
          <a:p>
            <a:pPr eaLnBrk="1" hangingPunct="1"/>
            <a:r>
              <a:rPr lang="en-US" sz="2800" dirty="0" smtClean="0"/>
              <a:t>Homeroom 8:20-8:45 (breakfast included)</a:t>
            </a:r>
            <a:endParaRPr lang="en-US" sz="2800" dirty="0"/>
          </a:p>
          <a:p>
            <a:pPr eaLnBrk="1" hangingPunct="1"/>
            <a:r>
              <a:rPr lang="en-US" sz="2800" dirty="0" smtClean="0"/>
              <a:t>Four core content classes per day (50 min each).</a:t>
            </a:r>
          </a:p>
          <a:p>
            <a:pPr eaLnBrk="1" hangingPunct="1"/>
            <a:r>
              <a:rPr lang="en-US" sz="2800" dirty="0" smtClean="0"/>
              <a:t>Two connections classes per day. (50 min each).</a:t>
            </a:r>
            <a:endParaRPr lang="en-US" sz="2800" dirty="0"/>
          </a:p>
          <a:p>
            <a:pPr eaLnBrk="1" hangingPunct="1"/>
            <a:r>
              <a:rPr lang="en-US" sz="2800" dirty="0" smtClean="0"/>
              <a:t>APP (Intervention/Enrichment period)</a:t>
            </a:r>
          </a:p>
          <a:p>
            <a:pPr eaLnBrk="1" hangingPunct="1"/>
            <a:r>
              <a:rPr lang="en-US" sz="2800" dirty="0" smtClean="0"/>
              <a:t>30 minute lunch period</a:t>
            </a:r>
          </a:p>
          <a:p>
            <a:pPr eaLnBrk="1" hangingPunct="1">
              <a:buFont typeface="Wingdings" pitchFamily="2" charset="2"/>
              <a:buNone/>
            </a:pPr>
            <a:endParaRPr lang="en-US" sz="2800" dirty="0" smtClean="0"/>
          </a:p>
        </p:txBody>
      </p:sp>
    </p:spTree>
  </p:cSld>
  <p:clrMapOvr>
    <a:masterClrMapping/>
  </p:clrMapOvr>
  <p:transition advClick="0" advTm="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dirty="0" smtClean="0"/>
              <a:t>Schedule Changes</a:t>
            </a:r>
          </a:p>
        </p:txBody>
      </p:sp>
      <p:sp>
        <p:nvSpPr>
          <p:cNvPr id="22531" name="Rectangle 3"/>
          <p:cNvSpPr>
            <a:spLocks noGrp="1" noChangeArrowheads="1"/>
          </p:cNvSpPr>
          <p:nvPr>
            <p:ph idx="1"/>
          </p:nvPr>
        </p:nvSpPr>
        <p:spPr/>
        <p:txBody>
          <a:bodyPr/>
          <a:lstStyle/>
          <a:p>
            <a:pPr eaLnBrk="1" hangingPunct="1"/>
            <a:r>
              <a:rPr lang="en-US" sz="2800" b="1" u="sng" dirty="0" smtClean="0"/>
              <a:t>Schedule Changes will be made under the following conditions:</a:t>
            </a:r>
            <a:endParaRPr lang="en-US" sz="2800" dirty="0" smtClean="0"/>
          </a:p>
          <a:p>
            <a:pPr lvl="1" eaLnBrk="1" hangingPunct="1"/>
            <a:r>
              <a:rPr lang="en-US" sz="2400" u="sng" dirty="0" smtClean="0"/>
              <a:t>The student </a:t>
            </a:r>
            <a:r>
              <a:rPr lang="en-US" sz="2400" b="1" u="sng" dirty="0" smtClean="0"/>
              <a:t>NEEDS</a:t>
            </a:r>
            <a:r>
              <a:rPr lang="en-US" sz="2400" u="sng" dirty="0" smtClean="0"/>
              <a:t> to move to a different level of Math or English class due to standardized scores.</a:t>
            </a:r>
          </a:p>
          <a:p>
            <a:pPr lvl="1" eaLnBrk="1" hangingPunct="1"/>
            <a:r>
              <a:rPr lang="en-US" sz="2400" u="sng" dirty="0" smtClean="0"/>
              <a:t>Connections Staffing Conflict.</a:t>
            </a:r>
            <a:endParaRPr lang="en-US" sz="2400" b="1" dirty="0" smtClean="0"/>
          </a:p>
          <a:p>
            <a:pPr lvl="1" algn="ctr" eaLnBrk="1" hangingPunct="1">
              <a:buFont typeface="Wingdings" pitchFamily="2" charset="2"/>
              <a:buNone/>
            </a:pPr>
            <a:endParaRPr lang="en-US" sz="2400" b="1" dirty="0" smtClean="0"/>
          </a:p>
          <a:p>
            <a:pPr lvl="1" algn="ctr" eaLnBrk="1" hangingPunct="1">
              <a:buFont typeface="Wingdings" pitchFamily="2" charset="2"/>
              <a:buNone/>
            </a:pPr>
            <a:r>
              <a:rPr lang="en-US" sz="2400" b="1" dirty="0" smtClean="0">
                <a:solidFill>
                  <a:schemeClr val="folHlink"/>
                </a:solidFill>
              </a:rPr>
              <a:t>Request for a schedule change due to </a:t>
            </a:r>
          </a:p>
          <a:p>
            <a:pPr lvl="1" algn="ctr" eaLnBrk="1" hangingPunct="1">
              <a:buFont typeface="Wingdings" pitchFamily="2" charset="2"/>
              <a:buNone/>
            </a:pPr>
            <a:r>
              <a:rPr lang="en-US" sz="2400" b="1" dirty="0" smtClean="0">
                <a:solidFill>
                  <a:schemeClr val="folHlink"/>
                </a:solidFill>
              </a:rPr>
              <a:t>personal preference may not necessarily constitute nor result in a class change.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dirty="0" smtClean="0"/>
              <a:t>Technology and Engineering</a:t>
            </a:r>
          </a:p>
        </p:txBody>
      </p:sp>
      <p:sp>
        <p:nvSpPr>
          <p:cNvPr id="23555" name="Content Placeholder 2"/>
          <p:cNvSpPr>
            <a:spLocks noGrp="1"/>
          </p:cNvSpPr>
          <p:nvPr>
            <p:ph idx="1"/>
          </p:nvPr>
        </p:nvSpPr>
        <p:spPr>
          <a:xfrm>
            <a:off x="457200" y="1828800"/>
            <a:ext cx="8229600" cy="4876800"/>
          </a:xfrm>
        </p:spPr>
        <p:txBody>
          <a:bodyPr>
            <a:normAutofit/>
          </a:bodyPr>
          <a:lstStyle/>
          <a:p>
            <a:pPr marL="0" indent="0">
              <a:buNone/>
            </a:pPr>
            <a:r>
              <a:rPr lang="en-US" dirty="0" smtClean="0"/>
              <a:t>CMS is positioned to become a Technology and Engineering specialty school. Through enhancements that will prepare students to be the most innovative and productive leaders in technology and engineering. Through an engaging, hands-on curriculum, we encourage the development of problem-solving skills, critical thinking, creative/innovative reasoning, and a love for learning.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78809" y="838200"/>
            <a:ext cx="8229600" cy="990600"/>
          </a:xfrm>
        </p:spPr>
        <p:txBody>
          <a:bodyPr>
            <a:normAutofit fontScale="90000"/>
          </a:bodyPr>
          <a:lstStyle/>
          <a:p>
            <a:pPr algn="ctr"/>
            <a:r>
              <a:rPr lang="en-US" dirty="0" smtClean="0"/>
              <a:t>Proposed and Tentative Course Possibilities </a:t>
            </a:r>
            <a:br>
              <a:rPr lang="en-US" dirty="0" smtClean="0"/>
            </a:br>
            <a:r>
              <a:rPr lang="en-US" dirty="0" smtClean="0"/>
              <a:t>2015-16</a:t>
            </a:r>
          </a:p>
        </p:txBody>
      </p:sp>
      <p:sp>
        <p:nvSpPr>
          <p:cNvPr id="25603" name="Content Placeholder 2"/>
          <p:cNvSpPr>
            <a:spLocks noGrp="1"/>
          </p:cNvSpPr>
          <p:nvPr>
            <p:ph idx="1"/>
          </p:nvPr>
        </p:nvSpPr>
        <p:spPr>
          <a:xfrm>
            <a:off x="478809" y="2743200"/>
            <a:ext cx="8229600" cy="2819400"/>
          </a:xfrm>
        </p:spPr>
        <p:txBody>
          <a:bodyPr/>
          <a:lstStyle/>
          <a:p>
            <a:r>
              <a:rPr lang="en-US" sz="2800" dirty="0" smtClean="0"/>
              <a:t>Design &amp; Modeling</a:t>
            </a:r>
          </a:p>
          <a:p>
            <a:pPr lvl="1"/>
            <a:r>
              <a:rPr lang="en-US" sz="2000" dirty="0" smtClean="0"/>
              <a:t>Introduction to the engineering design process and tools used, including engineering notebooks and Autodesk Inventor.</a:t>
            </a:r>
          </a:p>
          <a:p>
            <a:pPr lvl="1"/>
            <a:r>
              <a:rPr lang="en-US" sz="2000" dirty="0" smtClean="0"/>
              <a:t>Broadcasting and Entertainment Engineering</a:t>
            </a:r>
          </a:p>
          <a:p>
            <a:r>
              <a:rPr lang="en-US" sz="2800" dirty="0" smtClean="0"/>
              <a:t>Automation &amp; Robotics </a:t>
            </a:r>
          </a:p>
          <a:p>
            <a:pPr lvl="1"/>
            <a:r>
              <a:rPr lang="en-US" sz="2000" dirty="0" smtClean="0"/>
              <a:t>Model mechanical systems, energy transfer, machine automation and computer control systems.</a:t>
            </a:r>
          </a:p>
          <a:p>
            <a:pPr lvl="1"/>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algn="ctr"/>
            <a:r>
              <a:rPr lang="en-US" dirty="0" smtClean="0"/>
              <a:t>Welcome to Team Success!</a:t>
            </a:r>
          </a:p>
        </p:txBody>
      </p:sp>
      <p:sp>
        <p:nvSpPr>
          <p:cNvPr id="4099" name="Content Placeholder 2"/>
          <p:cNvSpPr>
            <a:spLocks noGrp="1"/>
          </p:cNvSpPr>
          <p:nvPr>
            <p:ph idx="1"/>
          </p:nvPr>
        </p:nvSpPr>
        <p:spPr>
          <a:xfrm>
            <a:off x="457200" y="1905000"/>
            <a:ext cx="8229600" cy="2286000"/>
          </a:xfrm>
        </p:spPr>
        <p:txBody>
          <a:bodyPr/>
          <a:lstStyle/>
          <a:p>
            <a:pPr marL="0" indent="0">
              <a:lnSpc>
                <a:spcPct val="150000"/>
              </a:lnSpc>
              <a:spcBef>
                <a:spcPts val="0"/>
              </a:spcBef>
              <a:buNone/>
            </a:pPr>
            <a:r>
              <a:rPr lang="en-US" dirty="0" smtClean="0"/>
              <a:t>Ms. Sharonda </a:t>
            </a:r>
            <a:r>
              <a:rPr lang="en-US" dirty="0" smtClean="0"/>
              <a:t>Dugger/Ms. Jaime Patton- </a:t>
            </a:r>
            <a:r>
              <a:rPr lang="en-US" dirty="0" smtClean="0"/>
              <a:t>Math</a:t>
            </a:r>
          </a:p>
          <a:p>
            <a:pPr marL="0" indent="0">
              <a:lnSpc>
                <a:spcPct val="150000"/>
              </a:lnSpc>
              <a:spcBef>
                <a:spcPts val="0"/>
              </a:spcBef>
              <a:buNone/>
            </a:pPr>
            <a:r>
              <a:rPr lang="en-US" dirty="0" smtClean="0"/>
              <a:t>Ms. </a:t>
            </a:r>
            <a:r>
              <a:rPr lang="en-US" dirty="0" smtClean="0"/>
              <a:t>Nora Williams- </a:t>
            </a:r>
            <a:r>
              <a:rPr lang="en-US" dirty="0" smtClean="0"/>
              <a:t>Social Studies</a:t>
            </a:r>
          </a:p>
          <a:p>
            <a:pPr marL="0" indent="0">
              <a:lnSpc>
                <a:spcPct val="150000"/>
              </a:lnSpc>
              <a:spcBef>
                <a:spcPts val="0"/>
              </a:spcBef>
              <a:buNone/>
            </a:pPr>
            <a:r>
              <a:rPr lang="en-US" dirty="0" smtClean="0"/>
              <a:t>Ms. </a:t>
            </a:r>
            <a:r>
              <a:rPr lang="en-US" dirty="0" err="1" smtClean="0"/>
              <a:t>Yoshia</a:t>
            </a:r>
            <a:r>
              <a:rPr lang="en-US" dirty="0" smtClean="0"/>
              <a:t> </a:t>
            </a:r>
            <a:r>
              <a:rPr lang="en-US" dirty="0" err="1" smtClean="0"/>
              <a:t>Hames</a:t>
            </a:r>
            <a:r>
              <a:rPr lang="en-US" dirty="0" smtClean="0"/>
              <a:t>/Ms. Carol Sims- English/Language Arts</a:t>
            </a:r>
          </a:p>
          <a:p>
            <a:pPr marL="0" indent="0">
              <a:lnSpc>
                <a:spcPct val="150000"/>
              </a:lnSpc>
              <a:spcBef>
                <a:spcPts val="0"/>
              </a:spcBef>
              <a:buNone/>
            </a:pPr>
            <a:r>
              <a:rPr lang="en-US" dirty="0" smtClean="0"/>
              <a:t>Mrs. Tiffany Turner- Science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algn="ctr"/>
            <a:r>
              <a:rPr lang="en-US" dirty="0" smtClean="0"/>
              <a:t>Possible Course Descriptions</a:t>
            </a:r>
            <a:br>
              <a:rPr lang="en-US" dirty="0" smtClean="0"/>
            </a:br>
            <a:r>
              <a:rPr lang="en-US" dirty="0" smtClean="0"/>
              <a:t> 2015-16</a:t>
            </a:r>
          </a:p>
        </p:txBody>
      </p:sp>
      <p:sp>
        <p:nvSpPr>
          <p:cNvPr id="26627" name="Content Placeholder 2"/>
          <p:cNvSpPr>
            <a:spLocks noGrp="1"/>
          </p:cNvSpPr>
          <p:nvPr>
            <p:ph idx="1"/>
          </p:nvPr>
        </p:nvSpPr>
        <p:spPr/>
        <p:txBody>
          <a:bodyPr/>
          <a:lstStyle/>
          <a:p>
            <a:r>
              <a:rPr lang="en-US" sz="2800" dirty="0" smtClean="0"/>
              <a:t>Flight &amp; Space</a:t>
            </a:r>
          </a:p>
          <a:p>
            <a:pPr lvl="1"/>
            <a:r>
              <a:rPr lang="en-US" sz="2000" dirty="0" smtClean="0"/>
              <a:t>Explore the history of and science behind aeronautics and space flight.</a:t>
            </a:r>
          </a:p>
          <a:p>
            <a:r>
              <a:rPr lang="en-US" sz="2800" dirty="0" smtClean="0"/>
              <a:t>Science of Technology</a:t>
            </a:r>
          </a:p>
          <a:p>
            <a:pPr lvl="1"/>
            <a:r>
              <a:rPr lang="en-US" sz="2000" dirty="0" smtClean="0"/>
              <a:t>Explore the science and relevance of chemistry, physics and nanotechnology, gaming, and broadcasting</a:t>
            </a:r>
          </a:p>
          <a:p>
            <a:r>
              <a:rPr lang="en-US" sz="2800" dirty="0" smtClean="0"/>
              <a:t>Magic of Electrons</a:t>
            </a:r>
          </a:p>
          <a:p>
            <a:pPr lvl="1"/>
            <a:r>
              <a:rPr lang="en-US" sz="2000" dirty="0" smtClean="0"/>
              <a:t>Acquire knowledge and skills in the behavior and parts of atoms, basic circuitry design and sensing devices. </a:t>
            </a:r>
          </a:p>
          <a:p>
            <a:r>
              <a:rPr lang="en-US" sz="2800" dirty="0" smtClean="0"/>
              <a:t>Energy &amp; the Environment</a:t>
            </a:r>
          </a:p>
          <a:p>
            <a:pPr lvl="1"/>
            <a:r>
              <a:rPr lang="en-US" sz="2000" dirty="0" smtClean="0"/>
              <a:t>Investigate the importance of energy in our lives and the impact that using energy has on the environment.</a:t>
            </a:r>
          </a:p>
          <a:p>
            <a:pPr lvl="1">
              <a:buFont typeface="Wingdings" pitchFamily="2" charset="2"/>
              <a:buNone/>
            </a:pPr>
            <a:endParaRPr lang="en-US" sz="2000" dirty="0" smtClean="0"/>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dirty="0" smtClean="0"/>
              <a:t>Absences/Tardiness</a:t>
            </a:r>
          </a:p>
        </p:txBody>
      </p:sp>
      <p:sp>
        <p:nvSpPr>
          <p:cNvPr id="27651" name="Rectangle 3"/>
          <p:cNvSpPr>
            <a:spLocks noGrp="1" noChangeArrowheads="1"/>
          </p:cNvSpPr>
          <p:nvPr>
            <p:ph idx="1"/>
          </p:nvPr>
        </p:nvSpPr>
        <p:spPr/>
        <p:txBody>
          <a:bodyPr/>
          <a:lstStyle/>
          <a:p>
            <a:pPr eaLnBrk="1" hangingPunct="1">
              <a:lnSpc>
                <a:spcPct val="90000"/>
              </a:lnSpc>
            </a:pPr>
            <a:r>
              <a:rPr lang="en-US" sz="2400" dirty="0" smtClean="0"/>
              <a:t>Parents of absent students should call the main office on the day of absence, and have the student bring a note on the day that he/she returns to school. Email and faxed communication that includes the following can be accepted.</a:t>
            </a:r>
          </a:p>
          <a:p>
            <a:pPr eaLnBrk="1" hangingPunct="1">
              <a:lnSpc>
                <a:spcPct val="90000"/>
              </a:lnSpc>
            </a:pPr>
            <a:r>
              <a:rPr lang="en-US" sz="2400" dirty="0" smtClean="0"/>
              <a:t>All notes should be given to homeroom teachers and should include the student’s ID number, and date(s) of absence.</a:t>
            </a:r>
          </a:p>
          <a:p>
            <a:pPr eaLnBrk="1" hangingPunct="1">
              <a:lnSpc>
                <a:spcPct val="90000"/>
              </a:lnSpc>
            </a:pPr>
            <a:r>
              <a:rPr lang="en-US" sz="2400" dirty="0" smtClean="0"/>
              <a:t>All tardy students should be escorted into the building by a parent/guardian. No tardy student can sign him/herself in as tardy. This must be done by a parent/guardian</a:t>
            </a:r>
            <a:r>
              <a:rPr lang="en-US" sz="28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dirty="0" smtClean="0"/>
              <a:t>Truancy</a:t>
            </a:r>
          </a:p>
        </p:txBody>
      </p:sp>
      <p:sp>
        <p:nvSpPr>
          <p:cNvPr id="3" name="Content Placeholder 2"/>
          <p:cNvSpPr>
            <a:spLocks noGrp="1"/>
          </p:cNvSpPr>
          <p:nvPr>
            <p:ph idx="1"/>
          </p:nvPr>
        </p:nvSpPr>
        <p:spPr/>
        <p:txBody>
          <a:bodyPr/>
          <a:lstStyle/>
          <a:p>
            <a:pPr>
              <a:defRPr/>
            </a:pPr>
            <a:r>
              <a:rPr lang="en-US" sz="1950" dirty="0" smtClean="0"/>
              <a:t>Every parent/guardian in this State having charge or control of a child between the ages of 7 and 16 years shall cause the child to attend school continuously for a period equal to the time which the public school to which the child is assigned shall be is session.</a:t>
            </a:r>
          </a:p>
          <a:p>
            <a:pPr>
              <a:defRPr/>
            </a:pPr>
            <a:r>
              <a:rPr lang="en-US" sz="1950" dirty="0" smtClean="0"/>
              <a:t>The parent/custodian of a child shall notify the school of the reason for each known absence of the child, in accordance with local school board policy.</a:t>
            </a:r>
          </a:p>
          <a:p>
            <a:pPr>
              <a:defRPr/>
            </a:pPr>
            <a:r>
              <a:rPr lang="en-US" sz="1950" dirty="0" smtClean="0"/>
              <a:t>The school shall notify  the parent/guardian of their child’s excessive absences  after the child has accumulated 3, 6 and 10 unexcused absences in a school year.</a:t>
            </a:r>
          </a:p>
          <a:p>
            <a:pPr>
              <a:defRPr/>
            </a:pPr>
            <a:r>
              <a:rPr lang="en-US" sz="1950" dirty="0" smtClean="0"/>
              <a:t>Subsequent to sending the 6 day notification, an appointed school representative will contact the parent/guardian to schedule a conference. If deemed necessary, a home visit will also be conducted by school officials. </a:t>
            </a:r>
            <a:endParaRPr lang="en-US" sz="195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dirty="0" smtClean="0"/>
              <a:t>Truancy Cont’d.</a:t>
            </a:r>
          </a:p>
        </p:txBody>
      </p:sp>
      <p:sp>
        <p:nvSpPr>
          <p:cNvPr id="29699" name="Content Placeholder 2"/>
          <p:cNvSpPr>
            <a:spLocks noGrp="1"/>
          </p:cNvSpPr>
          <p:nvPr>
            <p:ph idx="1"/>
          </p:nvPr>
        </p:nvSpPr>
        <p:spPr/>
        <p:txBody>
          <a:bodyPr/>
          <a:lstStyle/>
          <a:p>
            <a:r>
              <a:rPr lang="en-US" sz="2000" smtClean="0"/>
              <a:t>After 10 accumulated unexcused absences in a school year, the principal or the principal’s designee shall review any report or investigation prepared and confer with the student and the parent/guardian, if possible to determine if the parent made a “good faith effort” to comply with the law. </a:t>
            </a:r>
          </a:p>
          <a:p>
            <a:r>
              <a:rPr lang="en-US" sz="2000" smtClean="0"/>
              <a:t>If it is determined that a “good faith effort” was not made, the principal shall notify the district attorney and the director of social services of the county where the child resides. </a:t>
            </a:r>
          </a:p>
          <a:p>
            <a:r>
              <a:rPr lang="en-US" sz="2000" smtClean="0"/>
              <a:t>If it is determined that a “good faith effort” was made the principal may file a complaint with the juvenile court counselor indicating that the child is habitually absent from school without a valid excuse.</a:t>
            </a:r>
          </a:p>
          <a:p>
            <a:r>
              <a:rPr lang="en-US" b="1" smtClean="0"/>
              <a:t>COMMUNICATION IS KEY!!!!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dirty="0" smtClean="0"/>
              <a:t>Grading Period</a:t>
            </a:r>
          </a:p>
        </p:txBody>
      </p:sp>
      <p:sp>
        <p:nvSpPr>
          <p:cNvPr id="30723" name="Rectangle 3"/>
          <p:cNvSpPr>
            <a:spLocks noGrp="1" noChangeArrowheads="1"/>
          </p:cNvSpPr>
          <p:nvPr>
            <p:ph idx="1"/>
          </p:nvPr>
        </p:nvSpPr>
        <p:spPr/>
        <p:txBody>
          <a:bodyPr/>
          <a:lstStyle/>
          <a:p>
            <a:pPr eaLnBrk="1" hangingPunct="1"/>
            <a:r>
              <a:rPr lang="en-US" sz="2000" dirty="0" smtClean="0"/>
              <a:t>Report cards are sent home with students every semester.</a:t>
            </a:r>
          </a:p>
          <a:p>
            <a:pPr eaLnBrk="1" hangingPunct="1"/>
            <a:r>
              <a:rPr lang="en-US" sz="2000" dirty="0" smtClean="0"/>
              <a:t>Mid-quarter progress reports are sent home 4-5 weeks after the quarter begins.</a:t>
            </a:r>
          </a:p>
          <a:p>
            <a:pPr eaLnBrk="1" hangingPunct="1"/>
            <a:r>
              <a:rPr lang="en-US" sz="2000" dirty="0" smtClean="0"/>
              <a:t>If you do not receive progress reports or report cards from your child, please contact your child’s homeroom teacher. (See web-site for report card schedule and progress report dates)</a:t>
            </a:r>
          </a:p>
          <a:p>
            <a:pPr eaLnBrk="1" hangingPunct="1"/>
            <a:r>
              <a:rPr lang="en-US" sz="2000" dirty="0" smtClean="0"/>
              <a:t>Parent conference week will be held in September and in February.</a:t>
            </a:r>
          </a:p>
          <a:p>
            <a:pPr eaLnBrk="1" hangingPunct="1"/>
            <a:r>
              <a:rPr lang="en-US" sz="2000" dirty="0" smtClean="0"/>
              <a:t>Parents may request a conference at other times via the schedule of the child’s teacher.</a:t>
            </a:r>
          </a:p>
        </p:txBody>
      </p:sp>
      <p:pic>
        <p:nvPicPr>
          <p:cNvPr id="30724" name="Picture 4" descr="j0288928"/>
          <p:cNvPicPr>
            <a:picLocks noChangeAspect="1" noChangeArrowheads="1" noCrop="1"/>
          </p:cNvPicPr>
          <p:nvPr/>
        </p:nvPicPr>
        <p:blipFill>
          <a:blip r:embed="rId2" cstate="print"/>
          <a:srcRect/>
          <a:stretch>
            <a:fillRect/>
          </a:stretch>
        </p:blipFill>
        <p:spPr bwMode="auto">
          <a:xfrm>
            <a:off x="7010400" y="0"/>
            <a:ext cx="1738313" cy="164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56644" y="571501"/>
            <a:ext cx="8015287" cy="914400"/>
          </a:xfrm>
        </p:spPr>
        <p:txBody>
          <a:bodyPr/>
          <a:lstStyle/>
          <a:p>
            <a:pPr algn="ctr" eaLnBrk="1" hangingPunct="1"/>
            <a:r>
              <a:rPr lang="en-US" dirty="0" smtClean="0"/>
              <a:t>Promotion Requirements</a:t>
            </a:r>
          </a:p>
        </p:txBody>
      </p:sp>
      <p:sp>
        <p:nvSpPr>
          <p:cNvPr id="31747" name="Rectangle 3"/>
          <p:cNvSpPr>
            <a:spLocks noGrp="1" noChangeArrowheads="1"/>
          </p:cNvSpPr>
          <p:nvPr>
            <p:ph type="body" sz="half" idx="2"/>
          </p:nvPr>
        </p:nvSpPr>
        <p:spPr>
          <a:xfrm>
            <a:off x="4651375" y="1600200"/>
            <a:ext cx="3883025" cy="4419600"/>
          </a:xfrm>
        </p:spPr>
        <p:txBody>
          <a:bodyPr/>
          <a:lstStyle/>
          <a:p>
            <a:pPr marL="447675" indent="-447675" eaLnBrk="1" hangingPunct="1"/>
            <a:endParaRPr lang="en-US" sz="2000" dirty="0" smtClean="0"/>
          </a:p>
          <a:p>
            <a:pPr marL="447675" indent="-447675" eaLnBrk="1" hangingPunct="1"/>
            <a:r>
              <a:rPr lang="en-US" sz="2000" dirty="0" smtClean="0"/>
              <a:t>To be promoted to  grade, a student must earn a grade of 70 (‘D’) or above in language arts, mathematics, science, social studies, P.E. and at least one other connections. 8</a:t>
            </a:r>
            <a:r>
              <a:rPr lang="en-US" sz="2000" baseline="30000" dirty="0" smtClean="0"/>
              <a:t>th</a:t>
            </a:r>
            <a:r>
              <a:rPr lang="en-US" sz="2000" dirty="0" smtClean="0"/>
              <a:t> Grade students must also pass the state standardized assessment, Milestones</a:t>
            </a:r>
          </a:p>
        </p:txBody>
      </p:sp>
      <p:pic>
        <p:nvPicPr>
          <p:cNvPr id="31748" name="Picture 4" descr="j0280503"/>
          <p:cNvPicPr>
            <a:picLocks noChangeAspect="1" noChangeArrowheads="1"/>
          </p:cNvPicPr>
          <p:nvPr/>
        </p:nvPicPr>
        <p:blipFill>
          <a:blip r:embed="rId2" cstate="print"/>
          <a:srcRect/>
          <a:stretch>
            <a:fillRect/>
          </a:stretch>
        </p:blipFill>
        <p:spPr bwMode="auto">
          <a:xfrm>
            <a:off x="1371600" y="1828799"/>
            <a:ext cx="3311525" cy="4486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smtClean="0"/>
              <a:t>PARENT CONNECT!</a:t>
            </a:r>
          </a:p>
        </p:txBody>
      </p:sp>
      <p:sp>
        <p:nvSpPr>
          <p:cNvPr id="32771" name="Rectangle 3"/>
          <p:cNvSpPr>
            <a:spLocks noGrp="1" noChangeArrowheads="1"/>
          </p:cNvSpPr>
          <p:nvPr>
            <p:ph idx="1"/>
          </p:nvPr>
        </p:nvSpPr>
        <p:spPr>
          <a:xfrm>
            <a:off x="457200" y="1981200"/>
            <a:ext cx="8229600" cy="2514600"/>
          </a:xfrm>
        </p:spPr>
        <p:txBody>
          <a:bodyPr/>
          <a:lstStyle/>
          <a:p>
            <a:pPr eaLnBrk="1" hangingPunct="1">
              <a:defRPr/>
            </a:pPr>
            <a:r>
              <a:rPr lang="en-US" dirty="0" smtClean="0"/>
              <a:t>PLEASE CHECK YOUR CHILD’S GRADES FREQUENTLY.</a:t>
            </a:r>
          </a:p>
          <a:p>
            <a:pPr eaLnBrk="1" hangingPunct="1">
              <a:defRPr/>
            </a:pPr>
            <a:r>
              <a:rPr lang="en-US" dirty="0" smtClean="0"/>
              <a:t>Teachers will update your child’s grades weekly. </a:t>
            </a:r>
          </a:p>
          <a:p>
            <a:pPr eaLnBrk="1" hangingPunct="1">
              <a:defRPr/>
            </a:pPr>
            <a:r>
              <a:rPr lang="en-US" dirty="0" smtClean="0"/>
              <a:t>Typically, in a nine week period, you should expect at least 18 or more grades. </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dirty="0" smtClean="0"/>
              <a:t>Parent/Teacher Communication</a:t>
            </a:r>
          </a:p>
        </p:txBody>
      </p:sp>
      <p:sp>
        <p:nvSpPr>
          <p:cNvPr id="34819" name="Rectangle 3"/>
          <p:cNvSpPr>
            <a:spLocks noGrp="1" noChangeArrowheads="1"/>
          </p:cNvSpPr>
          <p:nvPr>
            <p:ph idx="1"/>
          </p:nvPr>
        </p:nvSpPr>
        <p:spPr/>
        <p:txBody>
          <a:bodyPr/>
          <a:lstStyle/>
          <a:p>
            <a:pPr eaLnBrk="1" hangingPunct="1">
              <a:lnSpc>
                <a:spcPct val="90000"/>
              </a:lnSpc>
            </a:pPr>
            <a:r>
              <a:rPr lang="en-US" sz="2400" dirty="0" smtClean="0"/>
              <a:t>Contact your child’s teacher to schedule a parent/teacher conference. You may also contact your child’s school counselor.</a:t>
            </a:r>
          </a:p>
          <a:p>
            <a:pPr eaLnBrk="1" hangingPunct="1">
              <a:lnSpc>
                <a:spcPct val="90000"/>
              </a:lnSpc>
            </a:pPr>
            <a:r>
              <a:rPr lang="en-US" sz="2400" dirty="0" smtClean="0"/>
              <a:t>6</a:t>
            </a:r>
            <a:r>
              <a:rPr lang="en-US" sz="2400" baseline="30000" dirty="0" smtClean="0"/>
              <a:t>th</a:t>
            </a:r>
            <a:r>
              <a:rPr lang="en-US" sz="2400" dirty="0" smtClean="0"/>
              <a:t>/7</a:t>
            </a:r>
            <a:r>
              <a:rPr lang="en-US" sz="2400" baseline="30000" dirty="0" smtClean="0"/>
              <a:t>th</a:t>
            </a:r>
            <a:r>
              <a:rPr lang="en-US" sz="2400" dirty="0" smtClean="0"/>
              <a:t> grade counselor-Marcia </a:t>
            </a:r>
            <a:r>
              <a:rPr lang="en-US" sz="2400" dirty="0" err="1" smtClean="0"/>
              <a:t>Spivery</a:t>
            </a:r>
            <a:r>
              <a:rPr lang="en-US" sz="2400" dirty="0" smtClean="0"/>
              <a:t>-Parker</a:t>
            </a:r>
          </a:p>
          <a:p>
            <a:pPr eaLnBrk="1" hangingPunct="1">
              <a:lnSpc>
                <a:spcPct val="90000"/>
              </a:lnSpc>
            </a:pPr>
            <a:r>
              <a:rPr lang="en-US" sz="2400" dirty="0" smtClean="0"/>
              <a:t>8</a:t>
            </a:r>
            <a:r>
              <a:rPr lang="en-US" sz="2400" baseline="30000" dirty="0" smtClean="0"/>
              <a:t>th</a:t>
            </a:r>
            <a:r>
              <a:rPr lang="en-US" sz="2400" dirty="0" smtClean="0"/>
              <a:t> grade counselor-</a:t>
            </a:r>
            <a:r>
              <a:rPr lang="en-US" sz="2400" dirty="0" err="1" smtClean="0"/>
              <a:t>Zandra</a:t>
            </a:r>
            <a:r>
              <a:rPr lang="en-US" sz="2400" dirty="0" smtClean="0"/>
              <a:t> Hunter-Jackson</a:t>
            </a:r>
          </a:p>
          <a:p>
            <a:pPr lvl="1" eaLnBrk="1" hangingPunct="1">
              <a:lnSpc>
                <a:spcPct val="90000"/>
              </a:lnSpc>
            </a:pPr>
            <a:r>
              <a:rPr lang="en-US" sz="2000" dirty="0" smtClean="0"/>
              <a:t>Conferences can be scheduled on Thursdays and Fridays during the teachers’ planning periods.</a:t>
            </a:r>
          </a:p>
          <a:p>
            <a:pPr lvl="1" eaLnBrk="1" hangingPunct="1">
              <a:lnSpc>
                <a:spcPct val="90000"/>
              </a:lnSpc>
              <a:buFont typeface="Wingdings" pitchFamily="2" charset="2"/>
              <a:buNone/>
            </a:pPr>
            <a:r>
              <a:rPr lang="en-US" sz="2000" dirty="0" smtClean="0"/>
              <a:t>NOTE: Parents please do not “drop by” for a conference. You will be asked to make an appt. for a later date. </a:t>
            </a:r>
          </a:p>
          <a:p>
            <a:pPr lvl="1" eaLnBrk="1" hangingPunct="1">
              <a:lnSpc>
                <a:spcPct val="90000"/>
              </a:lnSpc>
            </a:pPr>
            <a:r>
              <a:rPr lang="en-US" sz="2000" dirty="0" smtClean="0"/>
              <a:t>You may also communicate with your child’s teachers via e-mail (see school’s web-site) and agenda signing.</a:t>
            </a:r>
          </a:p>
          <a:p>
            <a:pPr lvl="1" eaLnBrk="1" hangingPunct="1">
              <a:lnSpc>
                <a:spcPct val="90000"/>
              </a:lnSpc>
            </a:pPr>
            <a:r>
              <a:rPr lang="en-US" sz="2000" dirty="0" smtClean="0"/>
              <a:t>If you have any questions about your child’s academic/social development you may also contact your child’s grade level Assistant Principal. </a:t>
            </a:r>
          </a:p>
          <a:p>
            <a:pPr lvl="1" eaLnBrk="1" hangingPunct="1">
              <a:lnSpc>
                <a:spcPct val="90000"/>
              </a:lnSpc>
              <a:buFont typeface="Wingdings" pitchFamily="2" charset="2"/>
              <a:buNone/>
            </a:pPr>
            <a:endParaRPr lang="en-US" sz="2000" dirty="0" smtClean="0"/>
          </a:p>
          <a:p>
            <a:pPr lvl="1" eaLnBrk="1" hangingPunct="1">
              <a:lnSpc>
                <a:spcPct val="90000"/>
              </a:lnSpc>
              <a:buFont typeface="Wingdings" pitchFamily="2" charset="2"/>
              <a:buNone/>
            </a:pPr>
            <a:endParaRPr lang="en-US" sz="2000" dirty="0" smtClean="0"/>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dirty="0" smtClean="0"/>
              <a:t>School Counselors Provide</a:t>
            </a:r>
          </a:p>
        </p:txBody>
      </p:sp>
      <p:sp>
        <p:nvSpPr>
          <p:cNvPr id="35843" name="Rectangle 3"/>
          <p:cNvSpPr>
            <a:spLocks noGrp="1" noChangeArrowheads="1"/>
          </p:cNvSpPr>
          <p:nvPr>
            <p:ph sz="half" idx="1"/>
          </p:nvPr>
        </p:nvSpPr>
        <p:spPr>
          <a:xfrm>
            <a:off x="609600" y="1600200"/>
            <a:ext cx="3887788" cy="4419600"/>
          </a:xfrm>
        </p:spPr>
        <p:txBody>
          <a:bodyPr/>
          <a:lstStyle/>
          <a:p>
            <a:r>
              <a:rPr lang="en-US" sz="1400" b="1" smtClean="0"/>
              <a:t>Individual counseling</a:t>
            </a:r>
            <a:endParaRPr lang="en-US" sz="1400" smtClean="0"/>
          </a:p>
          <a:p>
            <a:r>
              <a:rPr lang="en-US" sz="1400" b="1" smtClean="0"/>
              <a:t>Group counseling</a:t>
            </a:r>
            <a:endParaRPr lang="en-US" sz="1400" smtClean="0"/>
          </a:p>
          <a:p>
            <a:r>
              <a:rPr lang="en-US" sz="1400" b="1" smtClean="0"/>
              <a:t>Classroom guidance</a:t>
            </a:r>
            <a:endParaRPr lang="en-US" sz="1400" smtClean="0"/>
          </a:p>
          <a:p>
            <a:r>
              <a:rPr lang="en-US" sz="1400" b="1" smtClean="0"/>
              <a:t>Academic, college, and career counseling</a:t>
            </a:r>
            <a:endParaRPr lang="en-US" sz="1400" smtClean="0"/>
          </a:p>
          <a:p>
            <a:r>
              <a:rPr lang="en-US" sz="1400" b="1" smtClean="0"/>
              <a:t>Assisting students in developing an academic plan</a:t>
            </a:r>
            <a:endParaRPr lang="en-US" sz="1400" smtClean="0"/>
          </a:p>
          <a:p>
            <a:r>
              <a:rPr lang="en-US" sz="1400" b="1" smtClean="0"/>
              <a:t>Interpreting standardized test results</a:t>
            </a:r>
            <a:endParaRPr lang="en-US" sz="1400" smtClean="0"/>
          </a:p>
          <a:p>
            <a:r>
              <a:rPr lang="en-US" sz="1400" b="1" smtClean="0"/>
              <a:t>Grief and crisis counseling</a:t>
            </a:r>
            <a:endParaRPr lang="en-US" sz="1400" smtClean="0"/>
          </a:p>
          <a:p>
            <a:r>
              <a:rPr lang="en-US" sz="1400" b="1" smtClean="0"/>
              <a:t>Responding to and assisting with crises</a:t>
            </a:r>
            <a:endParaRPr lang="en-US" sz="1400" smtClean="0"/>
          </a:p>
          <a:p>
            <a:r>
              <a:rPr lang="en-US" sz="1400" b="1" smtClean="0"/>
              <a:t>Developing confidential relationships with students</a:t>
            </a:r>
            <a:endParaRPr lang="en-US" sz="1400" smtClean="0"/>
          </a:p>
        </p:txBody>
      </p:sp>
      <p:sp>
        <p:nvSpPr>
          <p:cNvPr id="35844" name="Rectangle 4"/>
          <p:cNvSpPr>
            <a:spLocks noGrp="1" noChangeArrowheads="1"/>
          </p:cNvSpPr>
          <p:nvPr>
            <p:ph sz="half" idx="2"/>
          </p:nvPr>
        </p:nvSpPr>
        <p:spPr>
          <a:xfrm>
            <a:off x="4646613" y="1600200"/>
            <a:ext cx="3887787" cy="4419600"/>
          </a:xfrm>
        </p:spPr>
        <p:txBody>
          <a:bodyPr/>
          <a:lstStyle/>
          <a:p>
            <a:r>
              <a:rPr lang="en-US" sz="1400" b="1" smtClean="0"/>
              <a:t>Advocating for students</a:t>
            </a:r>
            <a:endParaRPr lang="en-US" sz="1400" smtClean="0"/>
          </a:p>
          <a:p>
            <a:r>
              <a:rPr lang="en-US" sz="1400" b="1" smtClean="0"/>
              <a:t>Promoting and monitoring student success in a collaborative manner</a:t>
            </a:r>
            <a:endParaRPr lang="en-US" sz="1400" smtClean="0"/>
          </a:p>
          <a:p>
            <a:r>
              <a:rPr lang="en-US" sz="1400" b="1" smtClean="0"/>
              <a:t>Helping students overcome barriers to learning</a:t>
            </a:r>
            <a:endParaRPr lang="en-US" sz="1400" smtClean="0"/>
          </a:p>
          <a:p>
            <a:r>
              <a:rPr lang="en-US" sz="1400" b="1" smtClean="0"/>
              <a:t>Providing preventive and intervention strategies for student success</a:t>
            </a:r>
            <a:endParaRPr lang="en-US" sz="1400" smtClean="0"/>
          </a:p>
          <a:p>
            <a:r>
              <a:rPr lang="en-US" sz="1400" b="1" smtClean="0"/>
              <a:t>Facilitating parent/teacher conferences</a:t>
            </a:r>
            <a:endParaRPr lang="en-US" sz="1400" smtClean="0"/>
          </a:p>
          <a:p>
            <a:r>
              <a:rPr lang="en-US" sz="1400" b="1" smtClean="0"/>
              <a:t>Serving as a resource to students of available community opportunities</a:t>
            </a:r>
            <a:endParaRPr lang="en-US" sz="1400" smtClean="0"/>
          </a:p>
          <a:p>
            <a:r>
              <a:rPr lang="en-US" sz="1400" b="1" smtClean="0"/>
              <a:t>Serving as a resource for school staff and parents</a:t>
            </a:r>
            <a:endParaRPr lang="en-US" sz="1400" smtClean="0"/>
          </a:p>
          <a:p>
            <a:r>
              <a:rPr lang="en-US" sz="1400" b="1" smtClean="0"/>
              <a:t>Serving as a resource for community referrals</a:t>
            </a:r>
            <a:endParaRPr lang="en-US" sz="1400" smtClean="0"/>
          </a:p>
          <a:p>
            <a:r>
              <a:rPr lang="en-US" sz="1400" b="1" smtClean="0"/>
              <a:t>Providing parent and community outreach</a:t>
            </a:r>
            <a:endParaRPr lang="en-US" sz="1400" smtClean="0"/>
          </a:p>
          <a:p>
            <a:r>
              <a:rPr lang="en-US" sz="1400" b="1" smtClean="0"/>
              <a:t>Fostering a positive school environment by embracing and promoting diversity </a:t>
            </a:r>
            <a:endParaRPr lang="en-US" sz="1400" smtClean="0"/>
          </a:p>
          <a:p>
            <a:pPr lvl="1" eaLnBrk="1" hangingPunct="1">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dirty="0" smtClean="0"/>
              <a:t>Character Education</a:t>
            </a:r>
          </a:p>
        </p:txBody>
      </p:sp>
      <p:sp>
        <p:nvSpPr>
          <p:cNvPr id="36867" name="Rectangle 3"/>
          <p:cNvSpPr>
            <a:spLocks noGrp="1" noChangeArrowheads="1"/>
          </p:cNvSpPr>
          <p:nvPr>
            <p:ph idx="1"/>
          </p:nvPr>
        </p:nvSpPr>
        <p:spPr/>
        <p:txBody>
          <a:bodyPr/>
          <a:lstStyle/>
          <a:p>
            <a:pPr marL="0" indent="0" eaLnBrk="1" hangingPunct="1">
              <a:lnSpc>
                <a:spcPct val="90000"/>
              </a:lnSpc>
              <a:buNone/>
            </a:pPr>
            <a:r>
              <a:rPr lang="en-US" sz="2800" dirty="0" smtClean="0"/>
              <a:t>Helps promote a safe and healthy environment</a:t>
            </a:r>
            <a:endParaRPr lang="en-US" sz="2800" dirty="0"/>
          </a:p>
          <a:p>
            <a:pPr marL="0" indent="0" eaLnBrk="1" hangingPunct="1">
              <a:lnSpc>
                <a:spcPct val="90000"/>
              </a:lnSpc>
              <a:buNone/>
            </a:pPr>
            <a:endParaRPr lang="en-US" sz="2800" dirty="0" smtClean="0"/>
          </a:p>
          <a:p>
            <a:pPr marL="0" indent="0" eaLnBrk="1" hangingPunct="1">
              <a:lnSpc>
                <a:spcPct val="90000"/>
              </a:lnSpc>
              <a:buNone/>
            </a:pPr>
            <a:r>
              <a:rPr lang="en-US" dirty="0" smtClean="0"/>
              <a:t>Character traits include:</a:t>
            </a:r>
          </a:p>
          <a:p>
            <a:pPr lvl="1" eaLnBrk="1" hangingPunct="1">
              <a:lnSpc>
                <a:spcPct val="90000"/>
              </a:lnSpc>
            </a:pPr>
            <a:r>
              <a:rPr lang="en-US" dirty="0" smtClean="0"/>
              <a:t>Caring</a:t>
            </a:r>
          </a:p>
          <a:p>
            <a:pPr lvl="1" eaLnBrk="1" hangingPunct="1">
              <a:lnSpc>
                <a:spcPct val="90000"/>
              </a:lnSpc>
            </a:pPr>
            <a:r>
              <a:rPr lang="en-US" dirty="0" smtClean="0"/>
              <a:t>Citizenship</a:t>
            </a:r>
          </a:p>
          <a:p>
            <a:pPr lvl="1" eaLnBrk="1" hangingPunct="1">
              <a:lnSpc>
                <a:spcPct val="90000"/>
              </a:lnSpc>
            </a:pPr>
            <a:r>
              <a:rPr lang="en-US" dirty="0" smtClean="0"/>
              <a:t>Justice and Fairness</a:t>
            </a:r>
          </a:p>
          <a:p>
            <a:pPr lvl="1" eaLnBrk="1" hangingPunct="1">
              <a:lnSpc>
                <a:spcPct val="90000"/>
              </a:lnSpc>
            </a:pPr>
            <a:r>
              <a:rPr lang="en-US" dirty="0" smtClean="0"/>
              <a:t>Respect</a:t>
            </a:r>
          </a:p>
          <a:p>
            <a:pPr lvl="1" eaLnBrk="1" hangingPunct="1">
              <a:lnSpc>
                <a:spcPct val="90000"/>
              </a:lnSpc>
            </a:pPr>
            <a:r>
              <a:rPr lang="en-US" dirty="0" smtClean="0"/>
              <a:t>Responsibility</a:t>
            </a:r>
          </a:p>
          <a:p>
            <a:pPr lvl="1" eaLnBrk="1" hangingPunct="1">
              <a:lnSpc>
                <a:spcPct val="90000"/>
              </a:lnSpc>
            </a:pPr>
            <a:r>
              <a:rPr lang="en-US" dirty="0" smtClean="0"/>
              <a:t>Trustworthiness</a:t>
            </a:r>
          </a:p>
          <a:p>
            <a:pPr lvl="1" eaLnBrk="1" hangingPunct="1">
              <a:lnSpc>
                <a:spcPct val="90000"/>
              </a:lnSpc>
              <a:buFont typeface="Wingdings" pitchFamily="2" charset="2"/>
              <a:buNone/>
            </a:pPr>
            <a:endParaRPr lang="en-US" dirty="0" smtClean="0"/>
          </a:p>
          <a:p>
            <a:pPr lvl="1" eaLnBrk="1" hangingPunct="1">
              <a:lnSpc>
                <a:spcPct val="90000"/>
              </a:lnSpc>
            </a:pPr>
            <a:endParaRPr lang="en-US" dirty="0" smtClean="0"/>
          </a:p>
        </p:txBody>
      </p:sp>
      <p:pic>
        <p:nvPicPr>
          <p:cNvPr id="36868" name="Picture 4" descr="BS01316_"/>
          <p:cNvPicPr>
            <a:picLocks noChangeAspect="1" noChangeArrowheads="1"/>
          </p:cNvPicPr>
          <p:nvPr/>
        </p:nvPicPr>
        <p:blipFill>
          <a:blip r:embed="rId2" cstate="print"/>
          <a:srcRect/>
          <a:stretch>
            <a:fillRect/>
          </a:stretch>
        </p:blipFill>
        <p:spPr bwMode="auto">
          <a:xfrm>
            <a:off x="4572000" y="3124200"/>
            <a:ext cx="3124200" cy="2360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b="1" dirty="0" smtClean="0"/>
              <a:t>CMS Facts</a:t>
            </a:r>
          </a:p>
        </p:txBody>
      </p:sp>
      <p:sp>
        <p:nvSpPr>
          <p:cNvPr id="7171" name="Rectangle 4"/>
          <p:cNvSpPr>
            <a:spLocks noGrp="1" noChangeArrowheads="1"/>
          </p:cNvSpPr>
          <p:nvPr>
            <p:ph sz="half" idx="1"/>
          </p:nvPr>
        </p:nvSpPr>
        <p:spPr>
          <a:xfrm>
            <a:off x="609600" y="1600200"/>
            <a:ext cx="7848600" cy="4419600"/>
          </a:xfrm>
        </p:spPr>
        <p:txBody>
          <a:bodyPr>
            <a:normAutofit fontScale="92500" lnSpcReduction="10000"/>
          </a:bodyPr>
          <a:lstStyle/>
          <a:p>
            <a:pPr algn="ctr" eaLnBrk="1" hangingPunct="1">
              <a:buFont typeface="Wingdings" pitchFamily="2" charset="2"/>
              <a:buNone/>
            </a:pPr>
            <a:r>
              <a:rPr lang="en-US" sz="2400" b="1" i="1" u="sng" dirty="0" smtClean="0"/>
              <a:t>ALL ABOUT </a:t>
            </a:r>
            <a:r>
              <a:rPr lang="en-US" sz="2400" b="1" i="1" u="sng" dirty="0"/>
              <a:t>C</a:t>
            </a:r>
            <a:r>
              <a:rPr lang="en-US" sz="2400" b="1" i="1" u="sng" dirty="0" smtClean="0"/>
              <a:t>MS</a:t>
            </a:r>
          </a:p>
          <a:p>
            <a:pPr algn="ctr" eaLnBrk="1" hangingPunct="1">
              <a:buFont typeface="Wingdings" pitchFamily="2" charset="2"/>
              <a:buNone/>
            </a:pPr>
            <a:endParaRPr lang="en-US" sz="2400" b="1" i="1" u="sng" dirty="0" smtClean="0"/>
          </a:p>
          <a:p>
            <a:pPr eaLnBrk="1" hangingPunct="1"/>
            <a:r>
              <a:rPr lang="en-US" sz="2400" b="1" i="1" dirty="0" smtClean="0"/>
              <a:t>School Mascot: Bulldog</a:t>
            </a:r>
          </a:p>
          <a:p>
            <a:pPr eaLnBrk="1" hangingPunct="1"/>
            <a:r>
              <a:rPr lang="en-US" sz="2400" b="1" i="1" dirty="0" smtClean="0"/>
              <a:t>School Colors: Red, Black, White</a:t>
            </a:r>
          </a:p>
          <a:p>
            <a:pPr eaLnBrk="1" hangingPunct="1"/>
            <a:r>
              <a:rPr lang="en-US" sz="2400" b="1" i="1" dirty="0" smtClean="0"/>
              <a:t>School Hours: 8:15 a.m.-4:00 p.m.</a:t>
            </a:r>
          </a:p>
          <a:p>
            <a:pPr eaLnBrk="1" hangingPunct="1"/>
            <a:r>
              <a:rPr lang="en-US" sz="2400" b="1" i="1" dirty="0" smtClean="0"/>
              <a:t>Agenda Fee: $4.00</a:t>
            </a:r>
          </a:p>
          <a:p>
            <a:pPr eaLnBrk="1" hangingPunct="1"/>
            <a:r>
              <a:rPr lang="en-US" sz="2400" b="1" i="1" dirty="0" smtClean="0"/>
              <a:t>PTA Membership- $8.00</a:t>
            </a:r>
          </a:p>
          <a:p>
            <a:pPr eaLnBrk="1" hangingPunct="1"/>
            <a:r>
              <a:rPr lang="en-US" sz="2400" b="1" i="1" dirty="0" smtClean="0"/>
              <a:t>School supplies needed…. Copies of list available at resource table</a:t>
            </a:r>
          </a:p>
          <a:p>
            <a:pPr eaLnBrk="1" hangingPunct="1"/>
            <a:r>
              <a:rPr lang="en-US" sz="2400" b="1" i="1" dirty="0" smtClean="0"/>
              <a:t>Teachers’ Wish List Bulletin Board located in classrooms.</a:t>
            </a:r>
          </a:p>
          <a:p>
            <a:pPr eaLnBrk="1" hangingPunct="1">
              <a:buFont typeface="Wingdings" pitchFamily="2" charset="2"/>
              <a:buNone/>
            </a:pPr>
            <a:r>
              <a:rPr lang="en-US" sz="2400" b="1" i="1" dirty="0" smtClean="0"/>
              <a:t>		</a:t>
            </a:r>
          </a:p>
          <a:p>
            <a:pPr eaLnBrk="1" hangingPunct="1"/>
            <a:endParaRPr lang="en-US" sz="2400" b="1" i="1" dirty="0" smtClean="0"/>
          </a:p>
          <a:p>
            <a:pPr eaLnBrk="1" hangingPunct="1"/>
            <a:endParaRPr lang="en-US" sz="2400" b="1"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ChangeArrowheads="1"/>
          </p:cNvSpPr>
          <p:nvPr/>
        </p:nvSpPr>
        <p:spPr bwMode="auto">
          <a:xfrm>
            <a:off x="685800" y="2971800"/>
            <a:ext cx="7696200" cy="3352800"/>
          </a:xfrm>
          <a:prstGeom prst="rect">
            <a:avLst/>
          </a:prstGeom>
          <a:noFill/>
          <a:ln w="9525">
            <a:noFill/>
            <a:miter lim="800000"/>
            <a:headEnd/>
            <a:tailEnd/>
          </a:ln>
        </p:spPr>
        <p:txBody>
          <a:bodyPr/>
          <a:lstStyle/>
          <a:p>
            <a:pPr marL="342900" indent="-342900" eaLnBrk="1" hangingPunct="1">
              <a:spcBef>
                <a:spcPct val="20000"/>
              </a:spcBef>
              <a:buClr>
                <a:schemeClr val="hlink"/>
              </a:buClr>
              <a:buSzPct val="80000"/>
              <a:buFont typeface="Wingdings" pitchFamily="2" charset="2"/>
              <a:buChar char="l"/>
            </a:pPr>
            <a:endParaRPr lang="en-US" sz="3200"/>
          </a:p>
        </p:txBody>
      </p:sp>
      <p:sp>
        <p:nvSpPr>
          <p:cNvPr id="37891" name="Title 6"/>
          <p:cNvSpPr>
            <a:spLocks noGrp="1"/>
          </p:cNvSpPr>
          <p:nvPr>
            <p:ph type="title"/>
          </p:nvPr>
        </p:nvSpPr>
        <p:spPr/>
        <p:txBody>
          <a:bodyPr/>
          <a:lstStyle/>
          <a:p>
            <a:pPr algn="ctr"/>
            <a:r>
              <a:rPr lang="en-US" dirty="0" smtClean="0"/>
              <a:t>Anti-Bullying</a:t>
            </a:r>
          </a:p>
        </p:txBody>
      </p:sp>
      <p:sp>
        <p:nvSpPr>
          <p:cNvPr id="37892" name="Content Placeholder 9"/>
          <p:cNvSpPr>
            <a:spLocks noGrp="1"/>
          </p:cNvSpPr>
          <p:nvPr>
            <p:ph idx="1"/>
          </p:nvPr>
        </p:nvSpPr>
        <p:spPr>
          <a:xfrm>
            <a:off x="457200" y="1905000"/>
            <a:ext cx="8229600" cy="1828800"/>
          </a:xfrm>
        </p:spPr>
        <p:txBody>
          <a:bodyPr/>
          <a:lstStyle/>
          <a:p>
            <a:pPr marL="0" indent="0">
              <a:buNone/>
            </a:pPr>
            <a:r>
              <a:rPr lang="en-US" dirty="0" smtClean="0"/>
              <a:t>“Bullying is a conscious, </a:t>
            </a:r>
            <a:r>
              <a:rPr lang="en-US" b="1" u="sng" dirty="0" smtClean="0"/>
              <a:t>repeated</a:t>
            </a:r>
            <a:r>
              <a:rPr lang="en-US" dirty="0" smtClean="0"/>
              <a:t>, hostile, </a:t>
            </a:r>
            <a:r>
              <a:rPr lang="en-US" b="1" dirty="0" smtClean="0"/>
              <a:t>aggressive</a:t>
            </a:r>
            <a:r>
              <a:rPr lang="en-US" dirty="0" smtClean="0"/>
              <a:t> behavior of an individual or a group abusing their position with the intention to harm others or gain real or perceived power.”</a:t>
            </a:r>
          </a:p>
        </p:txBody>
      </p:sp>
    </p:spTree>
  </p:cSld>
  <p:clrMapOvr>
    <a:masterClrMapping/>
  </p:clrMapOvr>
  <p:transition advClick="0" advTm="5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p:txBody>
          <a:bodyPr/>
          <a:lstStyle/>
          <a:p>
            <a:pPr algn="ctr"/>
            <a:r>
              <a:rPr lang="en-US" dirty="0" smtClean="0"/>
              <a:t>What Bullying IS and IS NOT</a:t>
            </a:r>
          </a:p>
        </p:txBody>
      </p:sp>
      <p:sp>
        <p:nvSpPr>
          <p:cNvPr id="38915" name="Content Placeholder 4"/>
          <p:cNvSpPr>
            <a:spLocks noGrp="1"/>
          </p:cNvSpPr>
          <p:nvPr>
            <p:ph sz="half" idx="1"/>
          </p:nvPr>
        </p:nvSpPr>
        <p:spPr/>
        <p:txBody>
          <a:bodyPr/>
          <a:lstStyle/>
          <a:p>
            <a:r>
              <a:rPr lang="en-US" sz="1400" smtClean="0"/>
              <a:t>Any of the following aggressive behaviors are not bullying if the actions occur once (i.e., no pattern) or done with </a:t>
            </a:r>
            <a:r>
              <a:rPr lang="en-US" sz="1400" b="1" u="sng" smtClean="0"/>
              <a:t>no </a:t>
            </a:r>
            <a:r>
              <a:rPr lang="en-US" sz="1400" smtClean="0"/>
              <a:t>intentions of gaining power. </a:t>
            </a:r>
          </a:p>
          <a:p>
            <a:r>
              <a:rPr lang="en-US" sz="1400" smtClean="0"/>
              <a:t>Physical Behaviors such as:</a:t>
            </a:r>
          </a:p>
          <a:p>
            <a:pPr lvl="1"/>
            <a:r>
              <a:rPr lang="en-US" sz="1000" smtClean="0"/>
              <a:t>Accidently bumping into someone </a:t>
            </a:r>
          </a:p>
          <a:p>
            <a:pPr lvl="1"/>
            <a:r>
              <a:rPr lang="en-US" sz="1000" smtClean="0"/>
              <a:t>Making others play things a certain way (natural behavior-everyone likes things done their way)</a:t>
            </a:r>
          </a:p>
          <a:p>
            <a:pPr lvl="1"/>
            <a:r>
              <a:rPr lang="en-US" sz="1000" smtClean="0"/>
              <a:t>Any of the behaviors listed to the right (pushing shoving, tripping, hitting, etc.) which occurs ONCE (i.e., is not a repeated or pattern of behavior)</a:t>
            </a:r>
          </a:p>
          <a:p>
            <a:r>
              <a:rPr lang="en-US" sz="1400" smtClean="0"/>
              <a:t>Verbal Behaviors such as:</a:t>
            </a:r>
          </a:p>
          <a:p>
            <a:pPr lvl="1"/>
            <a:r>
              <a:rPr lang="en-US" sz="1000" smtClean="0"/>
              <a:t>A statement of dislike toward or about someone</a:t>
            </a:r>
          </a:p>
          <a:p>
            <a:pPr lvl="1"/>
            <a:r>
              <a:rPr lang="en-US" sz="1000" smtClean="0"/>
              <a:t>A single act of telling a joke about someone</a:t>
            </a:r>
          </a:p>
          <a:p>
            <a:pPr lvl="1"/>
            <a:r>
              <a:rPr lang="en-US" sz="1000" smtClean="0"/>
              <a:t>Arguments or heated disagreements between two</a:t>
            </a:r>
          </a:p>
          <a:p>
            <a:pPr lvl="1">
              <a:buFont typeface="Wingdings" pitchFamily="2" charset="2"/>
              <a:buNone/>
            </a:pPr>
            <a:r>
              <a:rPr lang="en-US" sz="1000" smtClean="0"/>
              <a:t>	or more people/groups (the pattern of which is not</a:t>
            </a:r>
          </a:p>
          <a:p>
            <a:pPr lvl="1">
              <a:buFont typeface="Wingdings" pitchFamily="2" charset="2"/>
              <a:buNone/>
            </a:pPr>
            <a:r>
              <a:rPr lang="en-US" sz="1000" smtClean="0"/>
              <a:t>	repeated to gain power)</a:t>
            </a:r>
          </a:p>
          <a:p>
            <a:pPr lvl="1"/>
            <a:r>
              <a:rPr lang="en-US" sz="1000" smtClean="0"/>
              <a:t>Expressions of unpleasant thoughts or feelings</a:t>
            </a:r>
          </a:p>
          <a:p>
            <a:pPr lvl="1">
              <a:buFont typeface="Wingdings" pitchFamily="2" charset="2"/>
              <a:buNone/>
            </a:pPr>
            <a:r>
              <a:rPr lang="en-US" sz="1000" smtClean="0"/>
              <a:t>	regarding others</a:t>
            </a:r>
          </a:p>
          <a:p>
            <a:r>
              <a:rPr lang="en-US" sz="1400" smtClean="0"/>
              <a:t>Non-Verbal Behaviors</a:t>
            </a:r>
          </a:p>
          <a:p>
            <a:pPr lvl="1"/>
            <a:r>
              <a:rPr lang="en-US" sz="1000" smtClean="0"/>
              <a:t>Being excluded</a:t>
            </a:r>
          </a:p>
          <a:p>
            <a:pPr lvl="1"/>
            <a:r>
              <a:rPr lang="en-US" sz="1000" smtClean="0"/>
              <a:t>Not playing with someone</a:t>
            </a:r>
          </a:p>
          <a:p>
            <a:pPr lvl="1"/>
            <a:r>
              <a:rPr lang="en-US" sz="1000" smtClean="0"/>
              <a:t>Choosing different people or groups to play with from time to time</a:t>
            </a:r>
          </a:p>
          <a:p>
            <a:pPr lvl="1"/>
            <a:endParaRPr lang="en-US" sz="1000" smtClean="0"/>
          </a:p>
          <a:p>
            <a:pPr lvl="1">
              <a:buFont typeface="Wingdings" pitchFamily="2" charset="2"/>
              <a:buNone/>
            </a:pPr>
            <a:endParaRPr lang="en-US" sz="1000" smtClean="0"/>
          </a:p>
        </p:txBody>
      </p:sp>
      <p:sp>
        <p:nvSpPr>
          <p:cNvPr id="38916" name="Content Placeholder 5"/>
          <p:cNvSpPr>
            <a:spLocks noGrp="1"/>
          </p:cNvSpPr>
          <p:nvPr>
            <p:ph sz="half" idx="2"/>
          </p:nvPr>
        </p:nvSpPr>
        <p:spPr/>
        <p:txBody>
          <a:bodyPr/>
          <a:lstStyle/>
          <a:p>
            <a:r>
              <a:rPr lang="en-US" sz="1400" smtClean="0"/>
              <a:t>Any of the following aggressive behaviors are bullying if the actions are </a:t>
            </a:r>
            <a:r>
              <a:rPr lang="en-US" sz="1400" b="1" smtClean="0"/>
              <a:t>repeated </a:t>
            </a:r>
            <a:r>
              <a:rPr lang="en-US" sz="1400" smtClean="0"/>
              <a:t>and done with intentions of gaining power. </a:t>
            </a:r>
          </a:p>
          <a:p>
            <a:r>
              <a:rPr lang="en-US" sz="1400" smtClean="0"/>
              <a:t>Physical Attack such as:</a:t>
            </a:r>
          </a:p>
          <a:p>
            <a:pPr lvl="1"/>
            <a:r>
              <a:rPr lang="en-US" sz="1000" smtClean="0"/>
              <a:t>Bumping  into someone</a:t>
            </a:r>
          </a:p>
          <a:p>
            <a:pPr lvl="1"/>
            <a:r>
              <a:rPr lang="en-US" sz="1000" smtClean="0"/>
              <a:t>Pumping, Shoving, Tripping</a:t>
            </a:r>
          </a:p>
          <a:p>
            <a:pPr lvl="1"/>
            <a:r>
              <a:rPr lang="en-US" sz="1000" smtClean="0"/>
              <a:t>Hitting (directly or with something else)</a:t>
            </a:r>
          </a:p>
          <a:p>
            <a:pPr lvl="1"/>
            <a:r>
              <a:rPr lang="en-US" sz="1000" smtClean="0"/>
              <a:t>Punching, Kicking</a:t>
            </a:r>
          </a:p>
          <a:p>
            <a:pPr lvl="1"/>
            <a:r>
              <a:rPr lang="en-US" sz="1000" smtClean="0"/>
              <a:t>Fighting</a:t>
            </a:r>
          </a:p>
          <a:p>
            <a:r>
              <a:rPr lang="en-US" sz="1400" smtClean="0"/>
              <a:t>Verbal Attack –for any kind of difference, such as: </a:t>
            </a:r>
          </a:p>
          <a:p>
            <a:pPr lvl="1"/>
            <a:r>
              <a:rPr lang="en-US" sz="1000" smtClean="0"/>
              <a:t>Racial, Gender, Sexual Orientation, Physical (height, weight, glasses, etc.)</a:t>
            </a:r>
          </a:p>
          <a:p>
            <a:pPr lvl="1"/>
            <a:r>
              <a:rPr lang="en-US" sz="1000" smtClean="0"/>
              <a:t>Skills Ability/Disability (too smart, stupid, spaz, etc.)</a:t>
            </a:r>
          </a:p>
          <a:p>
            <a:pPr lvl="1"/>
            <a:r>
              <a:rPr lang="en-US" sz="1000" smtClean="0"/>
              <a:t>Physical Appearances, Economic Status, Stealing</a:t>
            </a:r>
          </a:p>
          <a:p>
            <a:r>
              <a:rPr lang="en-US" sz="1400" smtClean="0"/>
              <a:t>Non-Verbal Attack such as:</a:t>
            </a:r>
          </a:p>
          <a:p>
            <a:pPr lvl="1"/>
            <a:r>
              <a:rPr lang="en-US" sz="1000" smtClean="0"/>
              <a:t>Staring and glaring</a:t>
            </a:r>
          </a:p>
          <a:p>
            <a:pPr lvl="1"/>
            <a:r>
              <a:rPr lang="en-US" sz="1000" smtClean="0"/>
              <a:t>Pretending to whisper’ while looking at someone</a:t>
            </a:r>
          </a:p>
          <a:p>
            <a:pPr lvl="1"/>
            <a:r>
              <a:rPr lang="en-US" sz="1000" smtClean="0"/>
              <a:t>Shunning</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n-US" dirty="0" smtClean="0"/>
              <a:t>Important Upcoming Dates</a:t>
            </a:r>
          </a:p>
        </p:txBody>
      </p:sp>
      <p:sp>
        <p:nvSpPr>
          <p:cNvPr id="39939" name="Rectangle 3"/>
          <p:cNvSpPr>
            <a:spLocks noGrp="1" noChangeArrowheads="1"/>
          </p:cNvSpPr>
          <p:nvPr>
            <p:ph idx="1"/>
          </p:nvPr>
        </p:nvSpPr>
        <p:spPr>
          <a:xfrm>
            <a:off x="457200" y="1600200"/>
            <a:ext cx="8305800" cy="4419600"/>
          </a:xfrm>
        </p:spPr>
        <p:txBody>
          <a:bodyPr/>
          <a:lstStyle/>
          <a:p>
            <a:pPr eaLnBrk="1" hangingPunct="1"/>
            <a:r>
              <a:rPr lang="en-US" sz="2400" dirty="0" smtClean="0"/>
              <a:t>Curriculum Night: Sept. 9</a:t>
            </a:r>
            <a:r>
              <a:rPr lang="en-US" sz="2400" baseline="30000" dirty="0" smtClean="0"/>
              <a:t>th</a:t>
            </a:r>
            <a:r>
              <a:rPr lang="en-US" sz="2400" dirty="0" smtClean="0"/>
              <a:t> at 6:00p.m.</a:t>
            </a:r>
          </a:p>
          <a:p>
            <a:pPr eaLnBrk="1" hangingPunct="1"/>
            <a:r>
              <a:rPr lang="en-US" sz="2400" dirty="0" smtClean="0"/>
              <a:t>Fall Pictures: TBD (No purchase necessary)</a:t>
            </a:r>
          </a:p>
          <a:p>
            <a:pPr eaLnBrk="1" hangingPunct="1"/>
            <a:r>
              <a:rPr lang="en-US" sz="2400" dirty="0" smtClean="0"/>
              <a:t>Student IDs will be distributed: No later than Second Week of School. STUDENTS MUST WEAR their ID’s At all times on school campus</a:t>
            </a:r>
          </a:p>
          <a:p>
            <a:pPr lvl="1" eaLnBrk="1" hangingPunct="1"/>
            <a:r>
              <a:rPr lang="en-US" sz="2000" dirty="0" smtClean="0"/>
              <a:t>IDs will be used for  breakfast/lunch purchases, and to check out books from the media center. </a:t>
            </a:r>
          </a:p>
          <a:p>
            <a:pPr lvl="1" eaLnBrk="1" hangingPunct="1"/>
            <a:r>
              <a:rPr lang="en-US" sz="2000" dirty="0" smtClean="0"/>
              <a:t>Until the ID cards arrive, students are expected to memorize their lunch number or carry the lunch card around with them.</a:t>
            </a:r>
          </a:p>
          <a:p>
            <a:pPr eaLnBrk="1" hangingPunct="1">
              <a:buFont typeface="Wingdings" pitchFamily="2" charset="2"/>
              <a:buNone/>
            </a:pPr>
            <a:endParaRPr lang="en-US" sz="2400" dirty="0" smtClean="0"/>
          </a:p>
        </p:txBody>
      </p:sp>
      <p:pic>
        <p:nvPicPr>
          <p:cNvPr id="39940" name="Picture 4" descr="MMj02836150000[1]"/>
          <p:cNvPicPr>
            <a:picLocks noChangeAspect="1" noChangeArrowheads="1" noCrop="1"/>
          </p:cNvPicPr>
          <p:nvPr/>
        </p:nvPicPr>
        <p:blipFill>
          <a:blip r:embed="rId2" cstate="print"/>
          <a:srcRect/>
          <a:stretch>
            <a:fillRect/>
          </a:stretch>
        </p:blipFill>
        <p:spPr bwMode="auto">
          <a:xfrm>
            <a:off x="5867400" y="4800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dirty="0" smtClean="0"/>
              <a:t>Important Upcoming Dates</a:t>
            </a:r>
          </a:p>
        </p:txBody>
      </p:sp>
      <p:sp>
        <p:nvSpPr>
          <p:cNvPr id="40963" name="Rectangle 3"/>
          <p:cNvSpPr>
            <a:spLocks noGrp="1" noChangeArrowheads="1"/>
          </p:cNvSpPr>
          <p:nvPr>
            <p:ph idx="1"/>
          </p:nvPr>
        </p:nvSpPr>
        <p:spPr>
          <a:xfrm>
            <a:off x="457200" y="1600200"/>
            <a:ext cx="8305800" cy="4419600"/>
          </a:xfrm>
        </p:spPr>
        <p:txBody>
          <a:bodyPr/>
          <a:lstStyle/>
          <a:p>
            <a:pPr eaLnBrk="1" hangingPunct="1"/>
            <a:r>
              <a:rPr lang="en-US" dirty="0" smtClean="0"/>
              <a:t>Field trips and other activities will be scheduled throughout the year. Attendance of field trips and activities may be denied due to behavior or academic concerns as applicable.</a:t>
            </a:r>
          </a:p>
          <a:p>
            <a:pPr eaLnBrk="1" hangingPunct="1"/>
            <a:r>
              <a:rPr lang="en-US" dirty="0" smtClean="0"/>
              <a:t>Dates and details will be distributed as they become available.</a:t>
            </a:r>
          </a:p>
          <a:p>
            <a:pPr eaLnBrk="1" hangingPunct="1">
              <a:buFont typeface="Wingdings" pitchFamily="2" charset="2"/>
              <a:buNone/>
            </a:pPr>
            <a:endParaRPr lang="en-US" sz="2400" dirty="0" smtClean="0"/>
          </a:p>
        </p:txBody>
      </p:sp>
      <p:pic>
        <p:nvPicPr>
          <p:cNvPr id="40964" name="Picture 4" descr="MMj02836150000[1]"/>
          <p:cNvPicPr>
            <a:picLocks noChangeAspect="1" noChangeArrowheads="1" noCrop="1"/>
          </p:cNvPicPr>
          <p:nvPr/>
        </p:nvPicPr>
        <p:blipFill>
          <a:blip r:embed="rId2" cstate="print"/>
          <a:srcRect/>
          <a:stretch>
            <a:fillRect/>
          </a:stretch>
        </p:blipFill>
        <p:spPr bwMode="auto">
          <a:xfrm>
            <a:off x="5867400" y="4800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dirty="0" smtClean="0"/>
              <a:t>Your Child’s Nutrition </a:t>
            </a:r>
          </a:p>
        </p:txBody>
      </p:sp>
      <p:sp>
        <p:nvSpPr>
          <p:cNvPr id="41987" name="Rectangle 3"/>
          <p:cNvSpPr>
            <a:spLocks noGrp="1" noChangeArrowheads="1"/>
          </p:cNvSpPr>
          <p:nvPr>
            <p:ph type="body" sz="half" idx="1"/>
          </p:nvPr>
        </p:nvSpPr>
        <p:spPr/>
        <p:txBody>
          <a:bodyPr>
            <a:normAutofit lnSpcReduction="10000"/>
          </a:bodyPr>
          <a:lstStyle/>
          <a:p>
            <a:pPr eaLnBrk="1" hangingPunct="1"/>
            <a:r>
              <a:rPr lang="en-US" sz="2800" dirty="0" smtClean="0"/>
              <a:t>Breakfast begins at 8:20 a.m.</a:t>
            </a:r>
          </a:p>
          <a:p>
            <a:pPr eaLnBrk="1" hangingPunct="1"/>
            <a:r>
              <a:rPr lang="en-US" sz="2800" dirty="0" smtClean="0"/>
              <a:t>Breakfast will be served in the classrooms</a:t>
            </a:r>
          </a:p>
          <a:p>
            <a:pPr eaLnBrk="1" hangingPunct="1"/>
            <a:r>
              <a:rPr lang="en-US" sz="2800" dirty="0" smtClean="0"/>
              <a:t>New lunch forms must be completed if your child received free or reduced meals last year</a:t>
            </a:r>
            <a:r>
              <a:rPr lang="en-US" sz="2000" dirty="0" smtClean="0"/>
              <a:t>.</a:t>
            </a:r>
          </a:p>
        </p:txBody>
      </p:sp>
      <p:pic>
        <p:nvPicPr>
          <p:cNvPr id="41988" name="Picture 4" descr="j0343397"/>
          <p:cNvPicPr>
            <a:picLocks noGrp="1" noChangeAspect="1" noChangeArrowheads="1"/>
          </p:cNvPicPr>
          <p:nvPr>
            <p:ph sz="half" idx="2"/>
          </p:nvPr>
        </p:nvPicPr>
        <p:blipFill>
          <a:blip r:embed="rId2" cstate="print"/>
          <a:srcRect/>
          <a:stretch>
            <a:fillRect/>
          </a:stretch>
        </p:blipFill>
        <p:spPr>
          <a:xfrm>
            <a:off x="4787900" y="1973263"/>
            <a:ext cx="3060700" cy="3055937"/>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549326"/>
            <a:ext cx="8015287" cy="914400"/>
          </a:xfrm>
        </p:spPr>
        <p:txBody>
          <a:bodyPr/>
          <a:lstStyle/>
          <a:p>
            <a:pPr algn="ctr" eaLnBrk="1" hangingPunct="1"/>
            <a:r>
              <a:rPr lang="en-US" dirty="0" smtClean="0"/>
              <a:t>CMS PTA</a:t>
            </a:r>
          </a:p>
        </p:txBody>
      </p:sp>
      <p:sp>
        <p:nvSpPr>
          <p:cNvPr id="43011" name="Rectangle 3"/>
          <p:cNvSpPr>
            <a:spLocks noGrp="1" noChangeArrowheads="1"/>
          </p:cNvSpPr>
          <p:nvPr>
            <p:ph type="body" sz="half" idx="1"/>
          </p:nvPr>
        </p:nvSpPr>
        <p:spPr/>
        <p:txBody>
          <a:bodyPr/>
          <a:lstStyle/>
          <a:p>
            <a:pPr eaLnBrk="1" hangingPunct="1"/>
            <a:r>
              <a:rPr lang="en-US" sz="2800" dirty="0" smtClean="0"/>
              <a:t>Please join our PTA... </a:t>
            </a:r>
          </a:p>
          <a:p>
            <a:pPr eaLnBrk="1" hangingPunct="1"/>
            <a:r>
              <a:rPr lang="en-US" sz="2800" dirty="0" smtClean="0"/>
              <a:t>We NEED YOU!</a:t>
            </a:r>
          </a:p>
          <a:p>
            <a:pPr eaLnBrk="1" hangingPunct="1"/>
            <a:r>
              <a:rPr lang="en-US" sz="2800" dirty="0" smtClean="0"/>
              <a:t>$8.00 per family</a:t>
            </a:r>
          </a:p>
        </p:txBody>
      </p:sp>
      <p:pic>
        <p:nvPicPr>
          <p:cNvPr id="43012" name="Picture 10" descr="MCj03976200000[1]"/>
          <p:cNvPicPr>
            <a:picLocks noGrp="1" noChangeAspect="1" noChangeArrowheads="1"/>
          </p:cNvPicPr>
          <p:nvPr>
            <p:ph sz="quarter" idx="2"/>
          </p:nvPr>
        </p:nvPicPr>
        <p:blipFill>
          <a:blip r:embed="rId2" cstate="print"/>
          <a:stretch>
            <a:fillRect/>
          </a:stretch>
        </p:blipFill>
        <p:spPr>
          <a:xfrm>
            <a:off x="5606948" y="1888388"/>
            <a:ext cx="1968703" cy="1557223"/>
          </a:xfrm>
          <a:noFill/>
        </p:spPr>
      </p:pic>
      <p:pic>
        <p:nvPicPr>
          <p:cNvPr id="43013" name="Picture 12" descr="MCj03975960000[1]"/>
          <p:cNvPicPr>
            <a:picLocks noGrp="1" noChangeAspect="1" noChangeArrowheads="1"/>
          </p:cNvPicPr>
          <p:nvPr>
            <p:ph sz="quarter" idx="3"/>
          </p:nvPr>
        </p:nvPicPr>
        <p:blipFill>
          <a:blip r:embed="rId3" cstate="print"/>
          <a:stretch>
            <a:fillRect/>
          </a:stretch>
        </p:blipFill>
        <p:spPr>
          <a:xfrm>
            <a:off x="5606948" y="4175760"/>
            <a:ext cx="1968703" cy="1554480"/>
          </a:xfrm>
          <a:noFill/>
        </p:spPr>
      </p:pic>
      <p:pic>
        <p:nvPicPr>
          <p:cNvPr id="43014" name="Picture 15" descr="j0343309"/>
          <p:cNvPicPr>
            <a:picLocks noChangeAspect="1" noChangeArrowheads="1"/>
          </p:cNvPicPr>
          <p:nvPr/>
        </p:nvPicPr>
        <p:blipFill>
          <a:blip r:embed="rId4" cstate="print"/>
          <a:srcRect/>
          <a:stretch>
            <a:fillRect/>
          </a:stretch>
        </p:blipFill>
        <p:spPr bwMode="auto">
          <a:xfrm>
            <a:off x="990600" y="3962400"/>
            <a:ext cx="1430338" cy="1827213"/>
          </a:xfrm>
          <a:prstGeom prst="rect">
            <a:avLst/>
          </a:prstGeom>
          <a:noFill/>
          <a:ln w="9525">
            <a:noFill/>
            <a:miter lim="800000"/>
            <a:headEnd/>
            <a:tailEnd/>
          </a:ln>
        </p:spPr>
      </p:pic>
      <p:pic>
        <p:nvPicPr>
          <p:cNvPr id="43015" name="Picture 16" descr="j0223740"/>
          <p:cNvPicPr>
            <a:picLocks noChangeAspect="1" noChangeArrowheads="1" noCrop="1"/>
          </p:cNvPicPr>
          <p:nvPr/>
        </p:nvPicPr>
        <p:blipFill>
          <a:blip r:embed="rId5" cstate="print"/>
          <a:srcRect/>
          <a:stretch>
            <a:fillRect/>
          </a:stretch>
        </p:blipFill>
        <p:spPr bwMode="auto">
          <a:xfrm>
            <a:off x="4038600" y="4191000"/>
            <a:ext cx="1524000" cy="1638300"/>
          </a:xfrm>
          <a:prstGeom prst="rect">
            <a:avLst/>
          </a:prstGeom>
          <a:noFill/>
          <a:ln w="9525">
            <a:noFill/>
            <a:miter lim="800000"/>
            <a:headEnd/>
            <a:tailEnd/>
          </a:ln>
        </p:spPr>
      </p:pic>
      <p:pic>
        <p:nvPicPr>
          <p:cNvPr id="43016" name="Picture 17" descr="j0343299"/>
          <p:cNvPicPr>
            <a:picLocks noChangeAspect="1" noChangeArrowheads="1"/>
          </p:cNvPicPr>
          <p:nvPr/>
        </p:nvPicPr>
        <p:blipFill>
          <a:blip r:embed="rId6" cstate="print"/>
          <a:srcRect/>
          <a:stretch>
            <a:fillRect/>
          </a:stretch>
        </p:blipFill>
        <p:spPr bwMode="auto">
          <a:xfrm>
            <a:off x="4038600" y="1828800"/>
            <a:ext cx="1816100" cy="182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dirty="0" smtClean="0"/>
              <a:t>“Mentor/Parent Volunteer Program”</a:t>
            </a:r>
          </a:p>
        </p:txBody>
      </p:sp>
      <p:sp>
        <p:nvSpPr>
          <p:cNvPr id="36867" name="Rectangle 3"/>
          <p:cNvSpPr>
            <a:spLocks noGrp="1" noChangeArrowheads="1"/>
          </p:cNvSpPr>
          <p:nvPr>
            <p:ph idx="1"/>
          </p:nvPr>
        </p:nvSpPr>
        <p:spPr/>
        <p:txBody>
          <a:bodyPr/>
          <a:lstStyle/>
          <a:p>
            <a:pPr lvl="1" eaLnBrk="1" hangingPunct="1">
              <a:lnSpc>
                <a:spcPct val="90000"/>
              </a:lnSpc>
              <a:buFont typeface="Wingdings" pitchFamily="2" charset="2"/>
              <a:buNone/>
            </a:pPr>
            <a:r>
              <a:rPr lang="en-US" dirty="0" smtClean="0"/>
              <a:t>Mr. Chester Benton is happy to serve you.</a:t>
            </a:r>
          </a:p>
          <a:p>
            <a:pPr lvl="1" eaLnBrk="1" hangingPunct="1">
              <a:lnSpc>
                <a:spcPct val="90000"/>
              </a:lnSpc>
              <a:buFont typeface="Wingdings" pitchFamily="2" charset="2"/>
              <a:buNone/>
            </a:pPr>
            <a:r>
              <a:rPr lang="en-US" dirty="0" smtClean="0"/>
              <a:t>As our Title 1 Parent Liaison, Mr. Benton can </a:t>
            </a:r>
          </a:p>
          <a:p>
            <a:pPr lvl="1" eaLnBrk="1" hangingPunct="1">
              <a:lnSpc>
                <a:spcPct val="90000"/>
              </a:lnSpc>
              <a:buFont typeface="Wingdings" pitchFamily="2" charset="2"/>
              <a:buNone/>
            </a:pPr>
            <a:r>
              <a:rPr lang="en-US" dirty="0" smtClean="0"/>
              <a:t>provide priceless services to you.</a:t>
            </a:r>
          </a:p>
          <a:p>
            <a:pPr lvl="1" eaLnBrk="1" hangingPunct="1">
              <a:lnSpc>
                <a:spcPct val="90000"/>
              </a:lnSpc>
              <a:buFont typeface="Wingdings" pitchFamily="2" charset="2"/>
              <a:buNone/>
            </a:pPr>
            <a:r>
              <a:rPr lang="en-US" dirty="0" smtClean="0"/>
              <a:t>Please stop by our Parent Center located at the front of the school.  770-483-3371</a:t>
            </a:r>
          </a:p>
        </p:txBody>
      </p:sp>
      <p:pic>
        <p:nvPicPr>
          <p:cNvPr id="36868" name="Picture 4" descr="BS01316_"/>
          <p:cNvPicPr>
            <a:picLocks noChangeAspect="1" noChangeArrowheads="1"/>
          </p:cNvPicPr>
          <p:nvPr/>
        </p:nvPicPr>
        <p:blipFill>
          <a:blip r:embed="rId2" cstate="print"/>
          <a:srcRect/>
          <a:stretch>
            <a:fillRect/>
          </a:stretch>
        </p:blipFill>
        <p:spPr bwMode="auto">
          <a:xfrm>
            <a:off x="5257800" y="3962400"/>
            <a:ext cx="3124200" cy="2360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t>Remarks from Principal Barbour…</a:t>
            </a:r>
          </a:p>
        </p:txBody>
      </p:sp>
      <p:sp>
        <p:nvSpPr>
          <p:cNvPr id="44035" name="Content Placeholder 3"/>
          <p:cNvSpPr>
            <a:spLocks noGrp="1"/>
          </p:cNvSpPr>
          <p:nvPr>
            <p:ph idx="1"/>
          </p:nvPr>
        </p:nvSpPr>
        <p:spPr/>
        <p:txBody>
          <a:bodyPr>
            <a:normAutofit fontScale="92500" lnSpcReduction="20000"/>
          </a:bodyPr>
          <a:lstStyle/>
          <a:p>
            <a:pPr algn="ctr">
              <a:buFont typeface="Wingdings" pitchFamily="2" charset="2"/>
              <a:buNone/>
            </a:pPr>
            <a:r>
              <a:rPr lang="en-US" sz="4400" dirty="0" smtClean="0"/>
              <a:t>EXCELLENCE IS OUR STANDARD BEST!</a:t>
            </a:r>
          </a:p>
          <a:p>
            <a:pPr algn="ctr">
              <a:buFont typeface="Wingdings" pitchFamily="2" charset="2"/>
              <a:buNone/>
            </a:pPr>
            <a:r>
              <a:rPr lang="en-US" sz="3600" dirty="0" smtClean="0"/>
              <a:t>WE ARE EXCITED TO SERVE YOU!</a:t>
            </a:r>
          </a:p>
          <a:p>
            <a:pPr algn="ctr">
              <a:buFont typeface="Wingdings" pitchFamily="2" charset="2"/>
              <a:buNone/>
            </a:pPr>
            <a:r>
              <a:rPr lang="en-US" sz="4400" dirty="0" smtClean="0"/>
              <a:t>You may contact me at</a:t>
            </a:r>
          </a:p>
          <a:p>
            <a:pPr algn="ctr">
              <a:buFont typeface="Wingdings" pitchFamily="2" charset="2"/>
              <a:buNone/>
            </a:pPr>
            <a:r>
              <a:rPr lang="en-US" sz="4400" dirty="0" smtClean="0"/>
              <a:t> </a:t>
            </a:r>
            <a:r>
              <a:rPr lang="en-US" sz="4400" dirty="0" smtClean="0">
                <a:hlinkClick r:id="rId2"/>
              </a:rPr>
              <a:t>abarbour@rockdale.k12.ga.us</a:t>
            </a:r>
            <a:endParaRPr lang="en-US" sz="4400" dirty="0" smtClean="0"/>
          </a:p>
          <a:p>
            <a:pPr algn="ctr">
              <a:buFont typeface="Wingdings" pitchFamily="2" charset="2"/>
              <a:buNone/>
            </a:pPr>
            <a:r>
              <a:rPr lang="en-US" sz="4400" dirty="0" smtClean="0"/>
              <a:t>Please be sure to complete the evaluation of tonight’s event. </a:t>
            </a:r>
          </a:p>
          <a:p>
            <a:pPr algn="ctr">
              <a:buFont typeface="Wingdings" pitchFamily="2" charset="2"/>
              <a:buNone/>
            </a:pPr>
            <a:r>
              <a:rPr lang="en-US" sz="4400" dirty="0" smtClean="0"/>
              <a:t>Thanks for attending!</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normAutofit fontScale="90000"/>
          </a:bodyPr>
          <a:lstStyle/>
          <a:p>
            <a:pPr algn="ctr" eaLnBrk="1" hangingPunct="1"/>
            <a:r>
              <a:rPr lang="en-US" sz="3800" b="1" i="1" u="sng" dirty="0" smtClean="0"/>
              <a:t>CLUBS/ACTIVITIES</a:t>
            </a:r>
            <a:r>
              <a:rPr lang="en-US" sz="3800" b="1" i="1" dirty="0" smtClean="0"/>
              <a:t/>
            </a:r>
            <a:br>
              <a:rPr lang="en-US" sz="3800" b="1" i="1" dirty="0" smtClean="0"/>
            </a:br>
            <a:endParaRPr lang="en-US" sz="3800" b="1" i="1" dirty="0" smtClean="0"/>
          </a:p>
        </p:txBody>
      </p:sp>
      <p:sp>
        <p:nvSpPr>
          <p:cNvPr id="8195" name="Rectangle 3"/>
          <p:cNvSpPr>
            <a:spLocks noGrp="1" noChangeArrowheads="1"/>
          </p:cNvSpPr>
          <p:nvPr>
            <p:ph sz="half" idx="1"/>
          </p:nvPr>
        </p:nvSpPr>
        <p:spPr>
          <a:xfrm>
            <a:off x="934303" y="1371600"/>
            <a:ext cx="7924800" cy="4718304"/>
          </a:xfrm>
        </p:spPr>
        <p:txBody>
          <a:bodyPr numCol="2">
            <a:noAutofit/>
          </a:bodyPr>
          <a:lstStyle/>
          <a:p>
            <a:pPr eaLnBrk="1" hangingPunct="1">
              <a:lnSpc>
                <a:spcPct val="90000"/>
              </a:lnSpc>
            </a:pPr>
            <a:r>
              <a:rPr lang="en-US" sz="2000" i="1" dirty="0" smtClean="0"/>
              <a:t>Yearbook  </a:t>
            </a:r>
            <a:r>
              <a:rPr lang="en-US" sz="1050" i="1" dirty="0" smtClean="0"/>
              <a:t>	 </a:t>
            </a:r>
            <a:endParaRPr lang="en-US" sz="1800" i="1" dirty="0" smtClean="0"/>
          </a:p>
          <a:p>
            <a:pPr eaLnBrk="1" hangingPunct="1">
              <a:lnSpc>
                <a:spcPct val="90000"/>
              </a:lnSpc>
            </a:pPr>
            <a:r>
              <a:rPr lang="en-US" sz="2000" i="1" dirty="0" smtClean="0"/>
              <a:t>Art Club </a:t>
            </a:r>
          </a:p>
          <a:p>
            <a:pPr eaLnBrk="1" hangingPunct="1">
              <a:lnSpc>
                <a:spcPct val="90000"/>
              </a:lnSpc>
            </a:pPr>
            <a:r>
              <a:rPr lang="en-US" sz="2000" i="1" dirty="0" smtClean="0"/>
              <a:t>News Crew </a:t>
            </a:r>
          </a:p>
          <a:p>
            <a:pPr eaLnBrk="1" hangingPunct="1">
              <a:lnSpc>
                <a:spcPct val="90000"/>
              </a:lnSpc>
            </a:pPr>
            <a:r>
              <a:rPr lang="en-US" sz="2000" i="1" dirty="0" smtClean="0"/>
              <a:t>Sports (7th &amp; 8th Grade Only)</a:t>
            </a:r>
          </a:p>
          <a:p>
            <a:pPr eaLnBrk="1" hangingPunct="1">
              <a:lnSpc>
                <a:spcPct val="90000"/>
              </a:lnSpc>
            </a:pPr>
            <a:r>
              <a:rPr lang="en-US" sz="2000" i="1" dirty="0" smtClean="0"/>
              <a:t>Student Council (6</a:t>
            </a:r>
            <a:r>
              <a:rPr lang="en-US" sz="2000" i="1" baseline="30000" dirty="0" smtClean="0"/>
              <a:t>th</a:t>
            </a:r>
            <a:r>
              <a:rPr lang="en-US" sz="2000" i="1" dirty="0" smtClean="0"/>
              <a:t>, 7</a:t>
            </a:r>
            <a:r>
              <a:rPr lang="en-US" sz="2000" i="1" baseline="30000" dirty="0" smtClean="0"/>
              <a:t>th</a:t>
            </a:r>
            <a:r>
              <a:rPr lang="en-US" sz="2000" i="1" dirty="0" smtClean="0"/>
              <a:t> &amp; 8</a:t>
            </a:r>
            <a:r>
              <a:rPr lang="en-US" sz="2000" i="1" baseline="30000" dirty="0" smtClean="0"/>
              <a:t>th</a:t>
            </a:r>
            <a:r>
              <a:rPr lang="en-US" sz="2000" i="1" dirty="0" smtClean="0"/>
              <a:t>)</a:t>
            </a:r>
          </a:p>
          <a:p>
            <a:pPr eaLnBrk="1" hangingPunct="1">
              <a:lnSpc>
                <a:spcPct val="90000"/>
              </a:lnSpc>
            </a:pPr>
            <a:r>
              <a:rPr lang="en-US" sz="2000" i="1" dirty="0" smtClean="0"/>
              <a:t>Odyssey of the Mind</a:t>
            </a:r>
          </a:p>
          <a:p>
            <a:pPr eaLnBrk="1" hangingPunct="1">
              <a:lnSpc>
                <a:spcPct val="90000"/>
              </a:lnSpc>
            </a:pPr>
            <a:r>
              <a:rPr lang="en-US" sz="2000" i="1" dirty="0" smtClean="0"/>
              <a:t>Technology</a:t>
            </a:r>
          </a:p>
          <a:p>
            <a:pPr eaLnBrk="1" hangingPunct="1">
              <a:lnSpc>
                <a:spcPct val="90000"/>
              </a:lnSpc>
            </a:pPr>
            <a:r>
              <a:rPr lang="en-US" sz="2000" i="1" dirty="0" smtClean="0"/>
              <a:t>Intramurals</a:t>
            </a:r>
          </a:p>
          <a:p>
            <a:pPr eaLnBrk="1" hangingPunct="1">
              <a:lnSpc>
                <a:spcPct val="90000"/>
              </a:lnSpc>
            </a:pPr>
            <a:endParaRPr lang="en-US" sz="2000" i="1" dirty="0"/>
          </a:p>
          <a:p>
            <a:pPr eaLnBrk="1" hangingPunct="1">
              <a:lnSpc>
                <a:spcPct val="90000"/>
              </a:lnSpc>
            </a:pPr>
            <a:endParaRPr lang="en-US" sz="2000" i="1" dirty="0" smtClean="0"/>
          </a:p>
          <a:p>
            <a:pPr eaLnBrk="1" hangingPunct="1">
              <a:lnSpc>
                <a:spcPct val="90000"/>
              </a:lnSpc>
            </a:pPr>
            <a:endParaRPr lang="en-US" sz="2000" i="1" dirty="0"/>
          </a:p>
          <a:p>
            <a:pPr eaLnBrk="1" hangingPunct="1">
              <a:lnSpc>
                <a:spcPct val="90000"/>
              </a:lnSpc>
            </a:pPr>
            <a:endParaRPr lang="en-US" sz="2000" i="1" dirty="0" smtClean="0"/>
          </a:p>
          <a:p>
            <a:pPr eaLnBrk="1" hangingPunct="1">
              <a:lnSpc>
                <a:spcPct val="90000"/>
              </a:lnSpc>
            </a:pPr>
            <a:endParaRPr lang="en-US" sz="2000" i="1" dirty="0"/>
          </a:p>
          <a:p>
            <a:pPr eaLnBrk="1" hangingPunct="1">
              <a:lnSpc>
                <a:spcPct val="90000"/>
              </a:lnSpc>
            </a:pPr>
            <a:r>
              <a:rPr lang="en-US" sz="2000" i="1" dirty="0" smtClean="0"/>
              <a:t>Pep Club</a:t>
            </a:r>
          </a:p>
          <a:p>
            <a:pPr eaLnBrk="1" hangingPunct="1">
              <a:lnSpc>
                <a:spcPct val="90000"/>
              </a:lnSpc>
            </a:pPr>
            <a:r>
              <a:rPr lang="en-US" sz="2000" i="1" dirty="0" smtClean="0"/>
              <a:t>Dance Team</a:t>
            </a:r>
          </a:p>
          <a:p>
            <a:pPr eaLnBrk="1" hangingPunct="1">
              <a:lnSpc>
                <a:spcPct val="90000"/>
              </a:lnSpc>
            </a:pPr>
            <a:r>
              <a:rPr lang="en-US" sz="2000" i="1" dirty="0" smtClean="0"/>
              <a:t>Math</a:t>
            </a:r>
          </a:p>
          <a:p>
            <a:pPr eaLnBrk="1" hangingPunct="1">
              <a:lnSpc>
                <a:spcPct val="90000"/>
              </a:lnSpc>
            </a:pPr>
            <a:r>
              <a:rPr lang="en-US" sz="2000" i="1" dirty="0" smtClean="0"/>
              <a:t>Reading</a:t>
            </a:r>
          </a:p>
          <a:p>
            <a:pPr eaLnBrk="1" hangingPunct="1">
              <a:lnSpc>
                <a:spcPct val="90000"/>
              </a:lnSpc>
            </a:pPr>
            <a:r>
              <a:rPr lang="en-US" sz="2000" i="1" dirty="0" smtClean="0"/>
              <a:t>Beta </a:t>
            </a:r>
          </a:p>
          <a:p>
            <a:pPr eaLnBrk="1" hangingPunct="1">
              <a:lnSpc>
                <a:spcPct val="90000"/>
              </a:lnSpc>
            </a:pPr>
            <a:r>
              <a:rPr lang="en-US" sz="2000" i="1" dirty="0" smtClean="0"/>
              <a:t>4H</a:t>
            </a:r>
          </a:p>
          <a:p>
            <a:pPr eaLnBrk="1" hangingPunct="1">
              <a:lnSpc>
                <a:spcPct val="90000"/>
              </a:lnSpc>
            </a:pPr>
            <a:r>
              <a:rPr lang="en-US" sz="2000" i="1" dirty="0" smtClean="0"/>
              <a:t>Drama</a:t>
            </a:r>
          </a:p>
          <a:p>
            <a:pPr eaLnBrk="1" hangingPunct="1">
              <a:lnSpc>
                <a:spcPct val="90000"/>
              </a:lnSpc>
            </a:pPr>
            <a:r>
              <a:rPr lang="en-US" sz="2000" i="1" dirty="0" smtClean="0"/>
              <a:t>Mentoring</a:t>
            </a:r>
          </a:p>
          <a:p>
            <a:pPr eaLnBrk="1" hangingPunct="1">
              <a:lnSpc>
                <a:spcPct val="90000"/>
              </a:lnSpc>
            </a:pPr>
            <a:r>
              <a:rPr lang="en-US" sz="2000" i="1" dirty="0" smtClean="0"/>
              <a:t>Peer Mediation</a:t>
            </a:r>
          </a:p>
          <a:p>
            <a:pPr eaLnBrk="1" hangingPunct="1">
              <a:lnSpc>
                <a:spcPct val="90000"/>
              </a:lnSpc>
            </a:pPr>
            <a:r>
              <a:rPr lang="en-US" sz="2000" i="1" dirty="0" smtClean="0"/>
              <a:t>AVID Leaders</a:t>
            </a:r>
          </a:p>
        </p:txBody>
      </p:sp>
      <p:sp>
        <p:nvSpPr>
          <p:cNvPr id="8196" name="Rectangle 5"/>
          <p:cNvSpPr>
            <a:spLocks noGrp="1" noChangeArrowheads="1"/>
          </p:cNvSpPr>
          <p:nvPr>
            <p:ph sz="half" idx="2"/>
          </p:nvPr>
        </p:nvSpPr>
        <p:spPr/>
        <p:txBody>
          <a:bodyPr/>
          <a:lstStyle/>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endParaRPr lang="en-US" sz="2000" dirty="0" smtClean="0"/>
          </a:p>
        </p:txBody>
      </p:sp>
      <p:pic>
        <p:nvPicPr>
          <p:cNvPr id="1032" name="Picture 8" descr="C:\Users\abarbour\AppData\Local\Microsoft\Windows\Temporary Internet Files\Content.IE5\GXT1MX61\MP9004392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1807" y="4269679"/>
            <a:ext cx="3448903" cy="2588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dirty="0" smtClean="0"/>
              <a:t>Sports @ </a:t>
            </a:r>
            <a:r>
              <a:rPr lang="en-US" dirty="0"/>
              <a:t>C</a:t>
            </a:r>
            <a:r>
              <a:rPr lang="en-US" dirty="0" smtClean="0"/>
              <a:t>MS</a:t>
            </a:r>
          </a:p>
        </p:txBody>
      </p:sp>
      <p:sp>
        <p:nvSpPr>
          <p:cNvPr id="9219" name="Rectangle 3"/>
          <p:cNvSpPr>
            <a:spLocks noGrp="1" noChangeArrowheads="1"/>
          </p:cNvSpPr>
          <p:nvPr>
            <p:ph type="body" sz="half" idx="1"/>
          </p:nvPr>
        </p:nvSpPr>
        <p:spPr/>
        <p:txBody>
          <a:bodyPr/>
          <a:lstStyle/>
          <a:p>
            <a:pPr eaLnBrk="1" hangingPunct="1"/>
            <a:r>
              <a:rPr lang="en-US" sz="2000" dirty="0" smtClean="0"/>
              <a:t>6</a:t>
            </a:r>
            <a:r>
              <a:rPr lang="en-US" sz="2000" baseline="30000" dirty="0" smtClean="0"/>
              <a:t>th</a:t>
            </a:r>
            <a:r>
              <a:rPr lang="en-US" sz="2000" dirty="0" smtClean="0"/>
              <a:t> graders are not eligible to participate in middle school sports.  All 6</a:t>
            </a:r>
            <a:r>
              <a:rPr lang="en-US" sz="2000" baseline="30000" dirty="0" smtClean="0"/>
              <a:t>th</a:t>
            </a:r>
            <a:r>
              <a:rPr lang="en-US" sz="2000" dirty="0" smtClean="0"/>
              <a:t> graders are encouraged to show School Spirit and Bulldog Pride by attending as many games as they can and serving as managers with coaching staff and parental permission.</a:t>
            </a:r>
          </a:p>
          <a:p>
            <a:pPr eaLnBrk="1" hangingPunct="1"/>
            <a:r>
              <a:rPr lang="en-US" sz="2000" dirty="0" smtClean="0"/>
              <a:t>Students must go home by their normal mode of transportation and return with a parent in order to attend games.</a:t>
            </a:r>
          </a:p>
        </p:txBody>
      </p:sp>
      <p:pic>
        <p:nvPicPr>
          <p:cNvPr id="9220" name="Picture 4" descr="j0282774"/>
          <p:cNvPicPr>
            <a:picLocks noGrp="1" noChangeAspect="1" noChangeArrowheads="1" noCrop="1"/>
          </p:cNvPicPr>
          <p:nvPr>
            <p:ph sz="half" idx="2"/>
          </p:nvPr>
        </p:nvPicPr>
        <p:blipFill>
          <a:blip r:embed="rId2" cstate="print"/>
          <a:stretch>
            <a:fillRect/>
          </a:stretch>
        </p:blipFill>
        <p:spPr>
          <a:xfrm>
            <a:off x="5777268" y="2819400"/>
            <a:ext cx="1219200" cy="1219200"/>
          </a:xfrm>
          <a:noFill/>
        </p:spPr>
      </p:pic>
      <p:pic>
        <p:nvPicPr>
          <p:cNvPr id="9221" name="Picture 5" descr="j0282775"/>
          <p:cNvPicPr>
            <a:picLocks noChangeAspect="1" noChangeArrowheads="1" noCrop="1"/>
          </p:cNvPicPr>
          <p:nvPr/>
        </p:nvPicPr>
        <p:blipFill>
          <a:blip r:embed="rId3" cstate="print"/>
          <a:srcRect/>
          <a:stretch>
            <a:fillRect/>
          </a:stretch>
        </p:blipFill>
        <p:spPr bwMode="auto">
          <a:xfrm>
            <a:off x="7077928" y="3200400"/>
            <a:ext cx="1219200" cy="1219200"/>
          </a:xfrm>
          <a:prstGeom prst="rect">
            <a:avLst/>
          </a:prstGeom>
          <a:noFill/>
          <a:ln w="9525">
            <a:noFill/>
            <a:miter lim="800000"/>
            <a:headEnd/>
            <a:tailEnd/>
          </a:ln>
        </p:spPr>
      </p:pic>
      <p:pic>
        <p:nvPicPr>
          <p:cNvPr id="9222" name="Picture 6" descr="j0282776"/>
          <p:cNvPicPr>
            <a:picLocks noChangeAspect="1" noChangeArrowheads="1" noCrop="1"/>
          </p:cNvPicPr>
          <p:nvPr/>
        </p:nvPicPr>
        <p:blipFill>
          <a:blip r:embed="rId4" cstate="print"/>
          <a:srcRect/>
          <a:stretch>
            <a:fillRect/>
          </a:stretch>
        </p:blipFill>
        <p:spPr bwMode="auto">
          <a:xfrm>
            <a:off x="5029200" y="1600200"/>
            <a:ext cx="1276350" cy="1219200"/>
          </a:xfrm>
          <a:prstGeom prst="rect">
            <a:avLst/>
          </a:prstGeom>
          <a:noFill/>
          <a:ln w="9525">
            <a:noFill/>
            <a:miter lim="800000"/>
            <a:headEnd/>
            <a:tailEnd/>
          </a:ln>
        </p:spPr>
      </p:pic>
      <p:pic>
        <p:nvPicPr>
          <p:cNvPr id="9223" name="Picture 7" descr="j0282777"/>
          <p:cNvPicPr>
            <a:picLocks noChangeAspect="1" noChangeArrowheads="1" noCrop="1"/>
          </p:cNvPicPr>
          <p:nvPr/>
        </p:nvPicPr>
        <p:blipFill>
          <a:blip r:embed="rId5" cstate="print"/>
          <a:srcRect/>
          <a:stretch>
            <a:fillRect/>
          </a:stretch>
        </p:blipFill>
        <p:spPr bwMode="auto">
          <a:xfrm>
            <a:off x="5033038" y="4038600"/>
            <a:ext cx="1276350" cy="1219200"/>
          </a:xfrm>
          <a:prstGeom prst="rect">
            <a:avLst/>
          </a:prstGeom>
          <a:noFill/>
          <a:ln w="9525">
            <a:noFill/>
            <a:miter lim="800000"/>
            <a:headEnd/>
            <a:tailEnd/>
          </a:ln>
        </p:spPr>
      </p:pic>
      <p:pic>
        <p:nvPicPr>
          <p:cNvPr id="9224" name="Picture 8" descr="j0282778"/>
          <p:cNvPicPr>
            <a:picLocks noChangeAspect="1" noChangeArrowheads="1" noCrop="1"/>
          </p:cNvPicPr>
          <p:nvPr/>
        </p:nvPicPr>
        <p:blipFill>
          <a:blip r:embed="rId6" cstate="print"/>
          <a:srcRect/>
          <a:stretch>
            <a:fillRect/>
          </a:stretch>
        </p:blipFill>
        <p:spPr bwMode="auto">
          <a:xfrm>
            <a:off x="6386868" y="4648200"/>
            <a:ext cx="1276350" cy="1219200"/>
          </a:xfrm>
          <a:prstGeom prst="rect">
            <a:avLst/>
          </a:prstGeom>
          <a:noFill/>
          <a:ln w="9525">
            <a:noFill/>
            <a:miter lim="800000"/>
            <a:headEnd/>
            <a:tailEnd/>
          </a:ln>
        </p:spPr>
      </p:pic>
      <p:pic>
        <p:nvPicPr>
          <p:cNvPr id="9225" name="Picture 9" descr="j0236456"/>
          <p:cNvPicPr>
            <a:picLocks noChangeAspect="1" noChangeArrowheads="1" noCrop="1"/>
          </p:cNvPicPr>
          <p:nvPr/>
        </p:nvPicPr>
        <p:blipFill>
          <a:blip r:embed="rId7" cstate="print"/>
          <a:srcRect/>
          <a:stretch>
            <a:fillRect/>
          </a:stretch>
        </p:blipFill>
        <p:spPr bwMode="auto">
          <a:xfrm>
            <a:off x="7110413" y="1462088"/>
            <a:ext cx="1266825" cy="124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t>School Layout</a:t>
            </a:r>
          </a:p>
        </p:txBody>
      </p:sp>
      <p:sp>
        <p:nvSpPr>
          <p:cNvPr id="10243" name="Rectangle 3"/>
          <p:cNvSpPr>
            <a:spLocks noGrp="1" noChangeArrowheads="1"/>
          </p:cNvSpPr>
          <p:nvPr>
            <p:ph idx="1"/>
          </p:nvPr>
        </p:nvSpPr>
        <p:spPr>
          <a:xfrm>
            <a:off x="457200" y="1600200"/>
            <a:ext cx="8229600" cy="4876800"/>
          </a:xfrm>
        </p:spPr>
        <p:txBody>
          <a:bodyPr/>
          <a:lstStyle/>
          <a:p>
            <a:pPr eaLnBrk="1" hangingPunct="1"/>
            <a:r>
              <a:rPr lang="en-US" sz="2800" dirty="0" smtClean="0"/>
              <a:t>5 Main Hallways</a:t>
            </a:r>
          </a:p>
          <a:p>
            <a:pPr lvl="1" eaLnBrk="1" hangingPunct="1"/>
            <a:r>
              <a:rPr lang="en-US" sz="2400" dirty="0" smtClean="0"/>
              <a:t>“A” Hall…..6th Grade Wing</a:t>
            </a:r>
          </a:p>
          <a:p>
            <a:pPr lvl="1" eaLnBrk="1" hangingPunct="1"/>
            <a:r>
              <a:rPr lang="en-US" sz="2400" dirty="0" smtClean="0"/>
              <a:t>“B” Hall…..7</a:t>
            </a:r>
            <a:r>
              <a:rPr lang="en-US" sz="2400" baseline="30000" dirty="0" smtClean="0"/>
              <a:t>th</a:t>
            </a:r>
            <a:r>
              <a:rPr lang="en-US" sz="2400" dirty="0" smtClean="0"/>
              <a:t> Grade Wing</a:t>
            </a:r>
          </a:p>
          <a:p>
            <a:pPr lvl="1" eaLnBrk="1" hangingPunct="1"/>
            <a:r>
              <a:rPr lang="en-US" sz="2400" dirty="0" smtClean="0"/>
              <a:t>“C” Hall…..8</a:t>
            </a:r>
            <a:r>
              <a:rPr lang="en-US" sz="2400" baseline="30000" dirty="0" smtClean="0"/>
              <a:t>th</a:t>
            </a:r>
            <a:r>
              <a:rPr lang="en-US" sz="2400" dirty="0" smtClean="0"/>
              <a:t> Grade Wing</a:t>
            </a:r>
          </a:p>
          <a:p>
            <a:pPr lvl="1" eaLnBrk="1" hangingPunct="1"/>
            <a:r>
              <a:rPr lang="en-US" sz="2400" dirty="0" smtClean="0"/>
              <a:t>“D” Hall…..PC Classes/Specialty Classes </a:t>
            </a:r>
          </a:p>
          <a:p>
            <a:pPr lvl="1" eaLnBrk="1" hangingPunct="1"/>
            <a:r>
              <a:rPr lang="en-US" sz="2400" dirty="0" smtClean="0"/>
              <a:t>E Hall Way and New Construction-Connection Classes</a:t>
            </a:r>
          </a:p>
          <a:p>
            <a:pPr lvl="2" eaLnBrk="1" hangingPunct="1"/>
            <a:endParaRPr lang="en-US" dirty="0" smtClean="0"/>
          </a:p>
        </p:txBody>
      </p:sp>
      <p:pic>
        <p:nvPicPr>
          <p:cNvPr id="10244" name="Picture 4" descr="BD06663_"/>
          <p:cNvPicPr>
            <a:picLocks noChangeAspect="1" noChangeArrowheads="1"/>
          </p:cNvPicPr>
          <p:nvPr/>
        </p:nvPicPr>
        <p:blipFill>
          <a:blip r:embed="rId2" cstate="print"/>
          <a:srcRect/>
          <a:stretch>
            <a:fillRect/>
          </a:stretch>
        </p:blipFill>
        <p:spPr bwMode="auto">
          <a:xfrm>
            <a:off x="5791200" y="914400"/>
            <a:ext cx="2353972" cy="20420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z="3800" b="1" dirty="0" smtClean="0"/>
              <a:t>Dressing for Success the “Bulldog Way”</a:t>
            </a:r>
          </a:p>
        </p:txBody>
      </p:sp>
      <p:sp>
        <p:nvSpPr>
          <p:cNvPr id="11267" name="Rectangle 3"/>
          <p:cNvSpPr>
            <a:spLocks noGrp="1" noChangeArrowheads="1"/>
          </p:cNvSpPr>
          <p:nvPr>
            <p:ph idx="1"/>
          </p:nvPr>
        </p:nvSpPr>
        <p:spPr/>
        <p:txBody>
          <a:bodyPr>
            <a:normAutofit lnSpcReduction="10000"/>
          </a:bodyPr>
          <a:lstStyle/>
          <a:p>
            <a:pPr marL="457200" lvl="1" indent="0" eaLnBrk="1" hangingPunct="1">
              <a:lnSpc>
                <a:spcPct val="90000"/>
              </a:lnSpc>
              <a:buNone/>
              <a:defRPr/>
            </a:pPr>
            <a:r>
              <a:rPr lang="en-US" sz="1800" dirty="0" smtClean="0"/>
              <a:t>Clothing must..</a:t>
            </a:r>
          </a:p>
          <a:p>
            <a:pPr lvl="1" eaLnBrk="1" hangingPunct="1">
              <a:lnSpc>
                <a:spcPct val="90000"/>
              </a:lnSpc>
              <a:defRPr/>
            </a:pPr>
            <a:r>
              <a:rPr lang="en-US" sz="1800" dirty="0" smtClean="0"/>
              <a:t>Fit properly, not to exceed one (1) size beyond the correct size</a:t>
            </a:r>
          </a:p>
          <a:p>
            <a:pPr lvl="1" eaLnBrk="1" hangingPunct="1">
              <a:lnSpc>
                <a:spcPct val="90000"/>
              </a:lnSpc>
              <a:defRPr/>
            </a:pPr>
            <a:r>
              <a:rPr lang="en-US" sz="1800" dirty="0" smtClean="0"/>
              <a:t>Shirts may be tucked or untucked, but must not be oversized or extra long.</a:t>
            </a:r>
          </a:p>
          <a:p>
            <a:pPr lvl="1" eaLnBrk="1" hangingPunct="1">
              <a:lnSpc>
                <a:spcPct val="90000"/>
              </a:lnSpc>
              <a:defRPr/>
            </a:pPr>
            <a:r>
              <a:rPr lang="en-US" sz="1800" dirty="0" smtClean="0"/>
              <a:t>Not be modified in any way</a:t>
            </a:r>
          </a:p>
          <a:p>
            <a:pPr lvl="1" eaLnBrk="1" hangingPunct="1">
              <a:lnSpc>
                <a:spcPct val="90000"/>
              </a:lnSpc>
              <a:defRPr/>
            </a:pPr>
            <a:r>
              <a:rPr lang="en-US" sz="1800" dirty="0" smtClean="0"/>
              <a:t>Not allowed to be sagging, bagging, or dragging</a:t>
            </a:r>
          </a:p>
          <a:p>
            <a:pPr lvl="1" eaLnBrk="1" hangingPunct="1">
              <a:lnSpc>
                <a:spcPct val="90000"/>
              </a:lnSpc>
              <a:defRPr/>
            </a:pPr>
            <a:r>
              <a:rPr lang="en-US" sz="1800" dirty="0" smtClean="0"/>
              <a:t>Shoes  for PE must be athletic in nature. Flip flops and bedroom shoes may not be worn. </a:t>
            </a:r>
          </a:p>
          <a:p>
            <a:pPr lvl="1" eaLnBrk="1" hangingPunct="1">
              <a:lnSpc>
                <a:spcPct val="90000"/>
              </a:lnSpc>
              <a:defRPr/>
            </a:pPr>
            <a:r>
              <a:rPr lang="en-US" sz="1800" dirty="0" smtClean="0"/>
              <a:t>P.E. uniforms are suggested, but not required; however, all students enrolled in PE must dress in clothing approved for physical engagement. Jeans and skirts are not examples of PE clothing. Parents may purchase PE spirit wear.</a:t>
            </a:r>
          </a:p>
          <a:p>
            <a:r>
              <a:rPr lang="en-US" sz="1800" dirty="0"/>
              <a:t>Skirts, dresses and shorts must adhere to the length requirements even if tights/leggings are worn underneath</a:t>
            </a:r>
            <a:r>
              <a:rPr lang="en-US" sz="1800" dirty="0" smtClean="0"/>
              <a:t>. Rule of Thumb-Treat the leggings as hosiery—if the leggings were removed, would the shirt /skirt be long enough to cover the body within the length requirements of the school policy.</a:t>
            </a:r>
            <a:endParaRPr lang="en-US" sz="1800" dirty="0"/>
          </a:p>
          <a:p>
            <a:r>
              <a:rPr lang="en-US" sz="1800" dirty="0" smtClean="0"/>
              <a:t>Scarves, </a:t>
            </a:r>
            <a:r>
              <a:rPr lang="en-US" sz="1800" dirty="0"/>
              <a:t>caps, stocking caps, doo rags ,</a:t>
            </a:r>
            <a:r>
              <a:rPr lang="en-US" sz="1800" dirty="0" smtClean="0"/>
              <a:t>bandanas</a:t>
            </a:r>
            <a:r>
              <a:rPr lang="en-US" sz="1800" dirty="0"/>
              <a:t>, </a:t>
            </a:r>
            <a:r>
              <a:rPr lang="en-US" sz="1800" dirty="0" err="1"/>
              <a:t>etc</a:t>
            </a:r>
            <a:r>
              <a:rPr lang="en-US" sz="1800" dirty="0"/>
              <a:t> are </a:t>
            </a:r>
            <a:r>
              <a:rPr lang="en-US" sz="1800" dirty="0" smtClean="0"/>
              <a:t>not allowed. (On approved hat days, hats may be worn within the guidelines of the recognition/incentive</a:t>
            </a:r>
            <a:r>
              <a:rPr lang="en-US" sz="1400" dirty="0" smtClean="0"/>
              <a:t>)</a:t>
            </a:r>
            <a:endParaRPr lang="en-US" sz="1400" dirty="0"/>
          </a:p>
          <a:p>
            <a:pPr marL="0" indent="0">
              <a:buNone/>
            </a:pPr>
            <a:endParaRPr lang="en-US" sz="1300" dirty="0"/>
          </a:p>
          <a:p>
            <a:pPr lvl="1" eaLnBrk="1" hangingPunct="1">
              <a:lnSpc>
                <a:spcPct val="90000"/>
              </a:lnSpc>
              <a:defRPr/>
            </a:pPr>
            <a:endParaRPr lang="en-US" sz="1950" dirty="0" smtClean="0"/>
          </a:p>
          <a:p>
            <a:pPr eaLnBrk="1" hangingPunct="1">
              <a:lnSpc>
                <a:spcPct val="90000"/>
              </a:lnSpc>
              <a:defRPr/>
            </a:pPr>
            <a:endParaRPr lang="en-US" sz="4000" dirty="0" smtClean="0"/>
          </a:p>
        </p:txBody>
      </p:sp>
      <p:pic>
        <p:nvPicPr>
          <p:cNvPr id="11268" name="Picture 4" descr="BD06982_"/>
          <p:cNvPicPr>
            <a:picLocks noChangeAspect="1" noChangeArrowheads="1"/>
          </p:cNvPicPr>
          <p:nvPr/>
        </p:nvPicPr>
        <p:blipFill>
          <a:blip r:embed="rId2" cstate="print"/>
          <a:srcRect/>
          <a:stretch>
            <a:fillRect/>
          </a:stretch>
        </p:blipFill>
        <p:spPr bwMode="auto">
          <a:xfrm>
            <a:off x="7323138" y="5981700"/>
            <a:ext cx="1820862" cy="87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dirty="0" smtClean="0"/>
              <a:t>Bus Riders</a:t>
            </a:r>
          </a:p>
        </p:txBody>
      </p:sp>
      <p:sp>
        <p:nvSpPr>
          <p:cNvPr id="13315" name="Rectangle 3"/>
          <p:cNvSpPr>
            <a:spLocks noGrp="1" noChangeArrowheads="1"/>
          </p:cNvSpPr>
          <p:nvPr>
            <p:ph idx="1"/>
          </p:nvPr>
        </p:nvSpPr>
        <p:spPr/>
        <p:txBody>
          <a:bodyPr/>
          <a:lstStyle/>
          <a:p>
            <a:pPr eaLnBrk="1" hangingPunct="1"/>
            <a:r>
              <a:rPr lang="en-US" sz="3600" dirty="0" smtClean="0"/>
              <a:t>If you have moved </a:t>
            </a:r>
            <a:r>
              <a:rPr lang="en-US" sz="3600" u="sng" dirty="0" smtClean="0"/>
              <a:t>after June 30</a:t>
            </a:r>
            <a:r>
              <a:rPr lang="en-US" sz="3600" u="sng" baseline="30000" dirty="0" smtClean="0"/>
              <a:t>th</a:t>
            </a:r>
            <a:r>
              <a:rPr lang="en-US" sz="3600" u="sng" dirty="0" smtClean="0"/>
              <a:t> into another home school zone</a:t>
            </a:r>
            <a:r>
              <a:rPr lang="en-US" sz="3600" dirty="0" smtClean="0"/>
              <a:t>, please see our registrar, Suzanne Stripling to confirm your school assignment.</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dirty="0" smtClean="0"/>
              <a:t>Bus Issues--Who to Call??</a:t>
            </a:r>
          </a:p>
        </p:txBody>
      </p:sp>
      <p:sp>
        <p:nvSpPr>
          <p:cNvPr id="14339" name="Rectangle 3"/>
          <p:cNvSpPr>
            <a:spLocks noGrp="1" noChangeArrowheads="1"/>
          </p:cNvSpPr>
          <p:nvPr>
            <p:ph idx="1"/>
          </p:nvPr>
        </p:nvSpPr>
        <p:spPr/>
        <p:txBody>
          <a:bodyPr/>
          <a:lstStyle/>
          <a:p>
            <a:pPr eaLnBrk="1" hangingPunct="1"/>
            <a:r>
              <a:rPr lang="en-US" dirty="0" smtClean="0"/>
              <a:t>If you have any problems or questions regarding the bus service, contact the personnel at the transportation department 770-860-4350</a:t>
            </a:r>
          </a:p>
        </p:txBody>
      </p:sp>
      <p:pic>
        <p:nvPicPr>
          <p:cNvPr id="14340" name="Picture 4" descr="TN00561_"/>
          <p:cNvPicPr>
            <a:picLocks noChangeAspect="1" noChangeArrowheads="1"/>
          </p:cNvPicPr>
          <p:nvPr/>
        </p:nvPicPr>
        <p:blipFill>
          <a:blip r:embed="rId2" cstate="print"/>
          <a:srcRect/>
          <a:stretch>
            <a:fillRect/>
          </a:stretch>
        </p:blipFill>
        <p:spPr bwMode="auto">
          <a:xfrm>
            <a:off x="2514600" y="3733800"/>
            <a:ext cx="4556125" cy="224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Category xmlns="79a8abf7-38c1-48f7-b643-01ef7492be55">Basic/Misc.</DocumentCategory>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CDFC8BE62BB844A3DADC32A26A5DBD" ma:contentTypeVersion="2" ma:contentTypeDescription="Create a new document." ma:contentTypeScope="" ma:versionID="efb1aea99f029bf4df257b21d311fbc8">
  <xsd:schema xmlns:xsd="http://www.w3.org/2001/XMLSchema" xmlns:p="http://schemas.microsoft.com/office/2006/metadata/properties" xmlns:ns1="http://schemas.microsoft.com/sharepoint/v3" xmlns:ns2="79a8abf7-38c1-48f7-b643-01ef7492be55" targetNamespace="http://schemas.microsoft.com/office/2006/metadata/properties" ma:root="true" ma:fieldsID="24da2ecafae924f2a9e4b82cc21d9867" ns1:_="" ns2:_="">
    <xsd:import namespace="http://schemas.microsoft.com/sharepoint/v3"/>
    <xsd:import namespace="79a8abf7-38c1-48f7-b643-01ef7492be55"/>
    <xsd:element name="properties">
      <xsd:complexType>
        <xsd:sequence>
          <xsd:element name="documentManagement">
            <xsd:complexType>
              <xsd:all>
                <xsd:element ref="ns1:PublishingStartDate" minOccurs="0"/>
                <xsd:element ref="ns1:PublishingExpirationDate" minOccurs="0"/>
                <xsd:element ref="ns2:DocumentCategory"/>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79a8abf7-38c1-48f7-b643-01ef7492be55" elementFormDefault="qualified">
    <xsd:import namespace="http://schemas.microsoft.com/office/2006/documentManagement/types"/>
    <xsd:element name="DocumentCategory" ma:index="10" ma:displayName="Document Category" ma:format="Dropdown" ma:internalName="DocumentCategory" ma:readOnly="false">
      <xsd:simpleType>
        <xsd:restriction base="dms:Choice">
          <xsd:enumeration value="Media Center"/>
          <xsd:enumeration value="Principal"/>
          <xsd:enumeration value="Athletics"/>
          <xsd:enumeration value="Basic/Mis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604DD4-0BA0-4227-99F3-D3B04494968D}">
  <ds:schemaRefs>
    <ds:schemaRef ds:uri="http://schemas.microsoft.com/sharepoint/v3"/>
    <ds:schemaRef ds:uri="http://schemas.openxmlformats.org/package/2006/metadata/core-properties"/>
    <ds:schemaRef ds:uri="http://purl.org/dc/terms/"/>
    <ds:schemaRef ds:uri="79a8abf7-38c1-48f7-b643-01ef7492be55"/>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2EADA514-C8DB-493B-B2DD-814D2C05FB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a8abf7-38c1-48f7-b643-01ef7492be5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C5608B2-040F-4DFF-AD87-6E305840E6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Clarity</Template>
  <TotalTime>1817</TotalTime>
  <Words>2543</Words>
  <Application>Microsoft Office PowerPoint</Application>
  <PresentationFormat>On-screen Show (4:3)</PresentationFormat>
  <Paragraphs>258</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Wingdings</vt:lpstr>
      <vt:lpstr>Clarity</vt:lpstr>
      <vt:lpstr>Welcome CMS Students &amp; Parents</vt:lpstr>
      <vt:lpstr>Welcome to Team Success!</vt:lpstr>
      <vt:lpstr>CMS Facts</vt:lpstr>
      <vt:lpstr>CLUBS/ACTIVITIES </vt:lpstr>
      <vt:lpstr>Sports @ CMS</vt:lpstr>
      <vt:lpstr>School Layout</vt:lpstr>
      <vt:lpstr>Dressing for Success the “Bulldog Way”</vt:lpstr>
      <vt:lpstr>Bus Riders</vt:lpstr>
      <vt:lpstr>Bus Issues--Who to Call??</vt:lpstr>
      <vt:lpstr>Important Information</vt:lpstr>
      <vt:lpstr>Important Information</vt:lpstr>
      <vt:lpstr>Car Riders</vt:lpstr>
      <vt:lpstr>The Agenda</vt:lpstr>
      <vt:lpstr>Lockers </vt:lpstr>
      <vt:lpstr>Core Class Information</vt:lpstr>
      <vt:lpstr>Typical Sixth Grade Day</vt:lpstr>
      <vt:lpstr>Schedule Changes</vt:lpstr>
      <vt:lpstr>Technology and Engineering</vt:lpstr>
      <vt:lpstr>Proposed and Tentative Course Possibilities  2015-16</vt:lpstr>
      <vt:lpstr>Possible Course Descriptions  2015-16</vt:lpstr>
      <vt:lpstr>Absences/Tardiness</vt:lpstr>
      <vt:lpstr>Truancy</vt:lpstr>
      <vt:lpstr>Truancy Cont’d.</vt:lpstr>
      <vt:lpstr>Grading Period</vt:lpstr>
      <vt:lpstr>Promotion Requirements</vt:lpstr>
      <vt:lpstr>PARENT CONNECT!</vt:lpstr>
      <vt:lpstr>Parent/Teacher Communication</vt:lpstr>
      <vt:lpstr>School Counselors Provide</vt:lpstr>
      <vt:lpstr>Character Education</vt:lpstr>
      <vt:lpstr>Anti-Bullying</vt:lpstr>
      <vt:lpstr>What Bullying IS and IS NOT</vt:lpstr>
      <vt:lpstr>Important Upcoming Dates</vt:lpstr>
      <vt:lpstr>Important Upcoming Dates</vt:lpstr>
      <vt:lpstr>Your Child’s Nutrition </vt:lpstr>
      <vt:lpstr>CMS PTA</vt:lpstr>
      <vt:lpstr>“Mentor/Parent Volunteer Program”</vt:lpstr>
      <vt:lpstr>Remarks from Principal Barbour…</vt:lpstr>
    </vt:vector>
  </TitlesOfParts>
  <Company>Charlotte-Mecklenburg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Open House PowerPoint</dc:title>
  <dc:creator>Allison Barbour</dc:creator>
  <cp:lastModifiedBy>Sharonda Dugger</cp:lastModifiedBy>
  <cp:revision>184</cp:revision>
  <dcterms:created xsi:type="dcterms:W3CDTF">2006-07-12T16:33:15Z</dcterms:created>
  <dcterms:modified xsi:type="dcterms:W3CDTF">2014-07-27T00:41:03Z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0x010100CECDFC8BE62BB844A3DADC32A26A5DBD</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ies>
</file>