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4B3389-1015-45C3-812C-3FFBD062D294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34DF735-7074-45EC-A793-F5A9E34AE7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077200" cy="1673352"/>
          </a:xfrm>
        </p:spPr>
        <p:txBody>
          <a:bodyPr/>
          <a:lstStyle/>
          <a:p>
            <a:r>
              <a:rPr lang="en-US" sz="6000" dirty="0" smtClean="0"/>
              <a:t>Performing the four operations on decimals</a:t>
            </a:r>
            <a:endParaRPr lang="en-US" sz="6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299357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73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Three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242"/>
            <a:ext cx="8305800" cy="5085331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3</a:t>
            </a:r>
            <a:r>
              <a:rPr lang="en-US" dirty="0"/>
              <a:t>) Count the number of decimal places </a:t>
            </a:r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right in </a:t>
            </a:r>
            <a:r>
              <a:rPr lang="en-US" dirty="0"/>
              <a:t>each </a:t>
            </a:r>
            <a:r>
              <a:rPr lang="en-US" dirty="0" smtClean="0"/>
              <a:t>decimal and use </a:t>
            </a:r>
            <a:r>
              <a:rPr lang="en-US" dirty="0"/>
              <a:t>the total </a:t>
            </a:r>
            <a:r>
              <a:rPr lang="en-US" dirty="0" smtClean="0"/>
              <a:t>to </a:t>
            </a:r>
            <a:r>
              <a:rPr lang="en-US" dirty="0"/>
              <a:t>place the decimal in your product.</a:t>
            </a:r>
          </a:p>
          <a:p>
            <a:pPr marL="68580" indent="0">
              <a:buNone/>
            </a:pPr>
            <a:r>
              <a:rPr lang="en-US" dirty="0" smtClean="0"/>
              <a:t>	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9" y="3124200"/>
            <a:ext cx="1066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44081"/>
            <a:ext cx="21097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434851" y="3907355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chemeClr val="accent1"/>
                </a:solidFill>
                <a:latin typeface="Verdana" pitchFamily="34" charset="0"/>
              </a:rPr>
              <a:t>0.056</a:t>
            </a:r>
            <a:endParaRPr lang="en-US" altLang="en-US" sz="2400" dirty="0">
              <a:solidFill>
                <a:schemeClr val="accent1"/>
              </a:solidFill>
              <a:latin typeface="Verdana" pitchFamily="34" charset="0"/>
            </a:endParaRPr>
          </a:p>
        </p:txBody>
      </p:sp>
      <p:cxnSp>
        <p:nvCxnSpPr>
          <p:cNvPr id="7" name="Straight Arrow Connector 6"/>
          <p:cNvCxnSpPr>
            <a:endCxn id="2051" idx="3"/>
          </p:cNvCxnSpPr>
          <p:nvPr/>
        </p:nvCxnSpPr>
        <p:spPr>
          <a:xfrm flipH="1">
            <a:off x="4672149" y="3444081"/>
            <a:ext cx="509451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439" y="3654424"/>
            <a:ext cx="67627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214257" y="3143579"/>
            <a:ext cx="1395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places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294811" y="3521372"/>
            <a:ext cx="1319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place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12118" y="3521267"/>
            <a:ext cx="3417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>
            <a:off x="5282998" y="3982932"/>
            <a:ext cx="10416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82998" y="3902890"/>
            <a:ext cx="119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places</a:t>
            </a:r>
            <a:endParaRPr lang="en-US" sz="24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741" y="4005125"/>
            <a:ext cx="67627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995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0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/>
              <a:t>Example: </a:t>
            </a:r>
            <a:r>
              <a:rPr lang="en-US">
                <a:solidFill>
                  <a:schemeClr val="hlink"/>
                </a:solidFill>
              </a:rPr>
              <a:t>5.63 x 3.7</a:t>
            </a:r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438400" y="1355725"/>
            <a:ext cx="2133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5</a:t>
            </a:r>
            <a:r>
              <a:rPr lang="en-US" sz="360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63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895600" y="2057400"/>
            <a:ext cx="1143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3</a:t>
            </a: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057400" y="1981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905000" y="3048000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352800" y="3048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048000" y="11430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2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2895600" y="3048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90800" y="11430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4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057400" y="3048000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39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352800" y="36576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00"/>
                </a:solidFill>
                <a:latin typeface="Times New Roman" pitchFamily="18" charset="0"/>
              </a:rPr>
              <a:t>0</a:t>
            </a:r>
            <a:endParaRPr lang="en-US" sz="60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V="1">
            <a:off x="25908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 flipV="1">
            <a:off x="3048000" y="1371600"/>
            <a:ext cx="381000" cy="228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895600" y="36576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438400" y="36576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2590800" y="838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676400" y="3657600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990600" y="36576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1066800" y="4724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3352800" y="46482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971800" y="46482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590800" y="2971800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  <a:endParaRPr lang="en-US" sz="60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2438400" y="46482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2209800" y="29718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057400" y="46482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752600" y="35814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FFFF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1676400" y="46482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509" name="Line 29"/>
          <p:cNvSpPr>
            <a:spLocks noChangeShapeType="1"/>
          </p:cNvSpPr>
          <p:nvPr/>
        </p:nvSpPr>
        <p:spPr bwMode="auto">
          <a:xfrm>
            <a:off x="4495800" y="1752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324600" y="144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FF00"/>
                </a:solidFill>
                <a:latin typeface="Times New Roman" pitchFamily="18" charset="0"/>
              </a:rPr>
              <a:t>two</a:t>
            </a:r>
            <a:endParaRPr lang="en-US" sz="2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11" name="Line 31"/>
          <p:cNvSpPr>
            <a:spLocks noChangeShapeType="1"/>
          </p:cNvSpPr>
          <p:nvPr/>
        </p:nvSpPr>
        <p:spPr bwMode="auto">
          <a:xfrm>
            <a:off x="4495800" y="26670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6324600" y="2362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FF00"/>
                </a:solidFill>
                <a:latin typeface="Times New Roman" pitchFamily="18" charset="0"/>
              </a:rPr>
              <a:t>one</a:t>
            </a:r>
            <a:endParaRPr lang="en-US" sz="2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4572000" y="51816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6324600" y="4876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00FF00"/>
                </a:solidFill>
                <a:latin typeface="Times New Roman" pitchFamily="18" charset="0"/>
              </a:rPr>
              <a:t>three</a:t>
            </a:r>
            <a:endParaRPr lang="en-US" sz="24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2362200" y="4648200"/>
            <a:ext cx="381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00FF00"/>
                </a:solidFill>
                <a:latin typeface="Times New Roman" pitchFamily="18" charset="0"/>
              </a:rPr>
              <a:t>.</a:t>
            </a:r>
            <a:endParaRPr lang="en-US" sz="80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9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  <p:bldP spid="20485" grpId="0" autoUpdateAnimBg="0"/>
      <p:bldP spid="20486" grpId="0" animBg="1"/>
      <p:bldP spid="20487" grpId="0" autoUpdateAnimBg="0"/>
      <p:bldP spid="20488" grpId="0" autoUpdateAnimBg="0"/>
      <p:bldP spid="20489" grpId="0" autoUpdateAnimBg="0"/>
      <p:bldP spid="20490" grpId="0" autoUpdateAnimBg="0"/>
      <p:bldP spid="20491" grpId="0" autoUpdateAnimBg="0"/>
      <p:bldP spid="20492" grpId="0" autoUpdateAnimBg="0"/>
      <p:bldP spid="20493" grpId="0" animBg="1"/>
      <p:bldP spid="20494" grpId="0" animBg="1"/>
      <p:bldP spid="20495" grpId="0" autoUpdateAnimBg="0"/>
      <p:bldP spid="20496" grpId="0" autoUpdateAnimBg="0"/>
      <p:bldP spid="20497" grpId="0" autoUpdateAnimBg="0"/>
      <p:bldP spid="20498" grpId="0" autoUpdateAnimBg="0"/>
      <p:bldP spid="20499" grpId="0" autoUpdateAnimBg="0"/>
      <p:bldP spid="20500" grpId="0" animBg="1"/>
      <p:bldP spid="20501" grpId="0" autoUpdateAnimBg="0"/>
      <p:bldP spid="20502" grpId="0" autoUpdateAnimBg="0"/>
      <p:bldP spid="20503" grpId="0" autoUpdateAnimBg="0"/>
      <p:bldP spid="20504" grpId="0" autoUpdateAnimBg="0"/>
      <p:bldP spid="20505" grpId="0" autoUpdateAnimBg="0"/>
      <p:bldP spid="20506" grpId="0" autoUpdateAnimBg="0"/>
      <p:bldP spid="20507" grpId="0" autoUpdateAnimBg="0"/>
      <p:bldP spid="20508" grpId="0" autoUpdateAnimBg="0"/>
      <p:bldP spid="20509" grpId="0" animBg="1"/>
      <p:bldP spid="20510" grpId="0" autoUpdateAnimBg="0"/>
      <p:bldP spid="20511" grpId="0" animBg="1"/>
      <p:bldP spid="20512" grpId="0" autoUpdateAnimBg="0"/>
      <p:bldP spid="20513" grpId="0" animBg="1"/>
      <p:bldP spid="20514" grpId="0" autoUpdateAnimBg="0"/>
      <p:bldP spid="2051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Example: 0.53 x 2.618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38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99CCFF"/>
                </a:solidFill>
                <a:latin typeface="Times New Roman" pitchFamily="18" charset="0"/>
              </a:rPr>
              <a:t>2.618 has more digits (4) than 0.53 (3), so it goes on top.</a:t>
            </a:r>
            <a:endParaRPr lang="en-US" sz="32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2362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2</a:t>
            </a: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618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276600" y="2819400"/>
            <a:ext cx="1600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  <a:r>
              <a:rPr lang="en-US" sz="200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53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0" y="2819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133600" y="3810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114800" y="3733800"/>
            <a:ext cx="76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33800" y="1752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2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733800" y="37338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352800" y="37338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895600" y="17526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2895600" y="3733800"/>
            <a:ext cx="45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114800" y="4343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E70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V="1">
            <a:off x="29718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V="1">
            <a:off x="3810000" y="19812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3733800" y="43434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3733800" y="1447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4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352800" y="43434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43434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2895600" y="14478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smtClean="0">
                <a:solidFill>
                  <a:srgbClr val="FFFFFF"/>
                </a:solidFill>
                <a:latin typeface="Times New Roman" pitchFamily="18" charset="0"/>
              </a:rPr>
              <a:t>3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133600" y="4343400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13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733800" y="4953000"/>
            <a:ext cx="990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E701"/>
                </a:solidFill>
                <a:latin typeface="Times New Roman" pitchFamily="18" charset="0"/>
              </a:rPr>
              <a:t>00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29718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 flipV="1">
            <a:off x="3810000" y="1676400"/>
            <a:ext cx="228600" cy="1524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352800" y="4953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895600" y="4953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2514600" y="4953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2133600" y="49530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21534" name="Line 30"/>
          <p:cNvSpPr>
            <a:spLocks noChangeShapeType="1"/>
          </p:cNvSpPr>
          <p:nvPr/>
        </p:nvSpPr>
        <p:spPr bwMode="auto">
          <a:xfrm>
            <a:off x="1676400" y="57912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295400" y="49530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4114800" y="5638800"/>
            <a:ext cx="685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733800" y="56388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3352800" y="5638800"/>
            <a:ext cx="53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048000" y="3581400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2895600" y="56388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514600" y="56388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2057400" y="5638800"/>
            <a:ext cx="60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6000" smtClean="0">
                <a:solidFill>
                  <a:srgbClr val="FFFF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5943600" y="1600200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u="sng" smtClean="0">
                <a:solidFill>
                  <a:srgbClr val="00FF00"/>
                </a:solidFill>
                <a:latin typeface="Times New Roman" pitchFamily="18" charset="0"/>
              </a:rPr>
              <a:t>Decimal Places</a:t>
            </a:r>
            <a:endParaRPr lang="en-US" sz="28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6172200" y="2286000"/>
            <a:ext cx="106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</a:rPr>
              <a:t>three</a:t>
            </a:r>
            <a:endParaRPr lang="en-US" sz="28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248400" y="31242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</a:rPr>
              <a:t>two</a:t>
            </a:r>
            <a:endParaRPr lang="en-US" sz="28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 flipH="1">
            <a:off x="4953000" y="2590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>
            <a:off x="4953000" y="3352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6400800" y="5867400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smtClean="0">
                <a:solidFill>
                  <a:srgbClr val="00FF00"/>
                </a:solidFill>
                <a:latin typeface="Times New Roman" pitchFamily="18" charset="0"/>
              </a:rPr>
              <a:t>five</a:t>
            </a:r>
            <a:endParaRPr lang="en-US" sz="280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5181600" y="6172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2362200" y="5486400"/>
            <a:ext cx="381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7200" smtClean="0">
                <a:solidFill>
                  <a:srgbClr val="FFFFFF"/>
                </a:solidFill>
                <a:latin typeface="Times New Roman" pitchFamily="18" charset="0"/>
              </a:rPr>
              <a:t>.</a:t>
            </a:r>
            <a:endParaRPr lang="en-US" sz="6000" smtClean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0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1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utoUpdateAnimBg="0"/>
      <p:bldP spid="21509" grpId="0" autoUpdateAnimBg="0"/>
      <p:bldP spid="21510" grpId="0" autoUpdateAnimBg="0"/>
      <p:bldP spid="21511" grpId="0" animBg="1"/>
      <p:bldP spid="21512" grpId="0" autoUpdateAnimBg="0"/>
      <p:bldP spid="21513" grpId="0" autoUpdateAnimBg="0"/>
      <p:bldP spid="21514" grpId="0" autoUpdateAnimBg="0"/>
      <p:bldP spid="21515" grpId="0" autoUpdateAnimBg="0"/>
      <p:bldP spid="21516" grpId="0" autoUpdateAnimBg="0"/>
      <p:bldP spid="21517" grpId="0" autoUpdateAnimBg="0"/>
      <p:bldP spid="21518" grpId="0" autoUpdateAnimBg="0"/>
      <p:bldP spid="21519" grpId="0" animBg="1"/>
      <p:bldP spid="21520" grpId="0" animBg="1"/>
      <p:bldP spid="21521" grpId="0" autoUpdateAnimBg="0"/>
      <p:bldP spid="21522" grpId="0" autoUpdateAnimBg="0"/>
      <p:bldP spid="21523" grpId="0" autoUpdateAnimBg="0"/>
      <p:bldP spid="21524" grpId="0" autoUpdateAnimBg="0"/>
      <p:bldP spid="21525" grpId="0" autoUpdateAnimBg="0"/>
      <p:bldP spid="21526" grpId="0" autoUpdateAnimBg="0"/>
      <p:bldP spid="21527" grpId="0" autoUpdateAnimBg="0"/>
      <p:bldP spid="21528" grpId="0" animBg="1"/>
      <p:bldP spid="21529" grpId="0" animBg="1"/>
      <p:bldP spid="21530" grpId="0" autoUpdateAnimBg="0"/>
      <p:bldP spid="21531" grpId="0" autoUpdateAnimBg="0"/>
      <p:bldP spid="21532" grpId="0" autoUpdateAnimBg="0"/>
      <p:bldP spid="21533" grpId="0" autoUpdateAnimBg="0"/>
      <p:bldP spid="21534" grpId="0" animBg="1"/>
      <p:bldP spid="21535" grpId="0" autoUpdateAnimBg="0"/>
      <p:bldP spid="21536" grpId="0" autoUpdateAnimBg="0"/>
      <p:bldP spid="21537" grpId="0" autoUpdateAnimBg="0"/>
      <p:bldP spid="21538" grpId="0" autoUpdateAnimBg="0"/>
      <p:bldP spid="21539" grpId="0" autoUpdateAnimBg="0"/>
      <p:bldP spid="21540" grpId="0" autoUpdateAnimBg="0"/>
      <p:bldP spid="21541" grpId="0" autoUpdateAnimBg="0"/>
      <p:bldP spid="21542" grpId="0" autoUpdateAnimBg="0"/>
      <p:bldP spid="21543" grpId="0" autoUpdateAnimBg="0"/>
      <p:bldP spid="21544" grpId="0" autoUpdateAnimBg="0"/>
      <p:bldP spid="21545" grpId="0" autoUpdateAnimBg="0"/>
      <p:bldP spid="21546" grpId="0" animBg="1"/>
      <p:bldP spid="21547" grpId="0" animBg="1"/>
      <p:bldP spid="21548" grpId="0" autoUpdateAnimBg="0"/>
      <p:bldP spid="21549" grpId="0" animBg="1"/>
      <p:bldP spid="2155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3636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/>
              <a:t>MCC.6.NS.3 Fluently add, subtract, multiply, and divide multi-digit decimals using the standard algorithm for each operation. </a:t>
            </a: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/>
              <a:t>EQ: How do I add and subtract decimals?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/>
              <a:t>EU: Place value takes on different roles when adding, subtracting, multiplying, and dividing decimals</a:t>
            </a:r>
            <a:r>
              <a:rPr lang="en-US" b="1" dirty="0" smtClean="0"/>
              <a:t>.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b="1" dirty="0" smtClean="0"/>
              <a:t>Vocabulary:</a:t>
            </a:r>
            <a:r>
              <a:rPr lang="en-US" dirty="0" smtClean="0"/>
              <a:t> Algorithm- a step by step process used to solve a problem in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12136"/>
          </a:xfrm>
        </p:spPr>
        <p:txBody>
          <a:bodyPr/>
          <a:lstStyle/>
          <a:p>
            <a:r>
              <a:rPr lang="en-US" sz="5400" dirty="0" smtClean="0"/>
              <a:t>Adding and Subtracting Decimals</a:t>
            </a:r>
            <a:endParaRPr lang="en-US" sz="5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0"/>
            <a:ext cx="229552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0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769640"/>
          </a:xfrm>
        </p:spPr>
        <p:txBody>
          <a:bodyPr>
            <a:normAutofit fontScale="92500" lnSpcReduction="20000"/>
          </a:bodyPr>
          <a:lstStyle/>
          <a:p>
            <a:pPr marL="582930" indent="-514350">
              <a:buAutoNum type="arabicParenR"/>
            </a:pPr>
            <a:r>
              <a:rPr lang="en-US" dirty="0" smtClean="0"/>
              <a:t>Line up the numbers by the decimal point.</a:t>
            </a:r>
          </a:p>
          <a:p>
            <a:pPr marL="68580" indent="0">
              <a:buNone/>
            </a:pPr>
            <a:r>
              <a:rPr lang="en-US" dirty="0" smtClean="0"/>
              <a:t>2.95 + 0.7 + 11  =    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 2.95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0. 7</a:t>
            </a:r>
          </a:p>
          <a:p>
            <a:pPr marL="6858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+11.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2) Add zeroes to make the same number of places before and after the decimal.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            </a:t>
            </a:r>
            <a:r>
              <a:rPr lang="en-US" dirty="0" smtClean="0">
                <a:solidFill>
                  <a:srgbClr val="FFC000"/>
                </a:solidFill>
              </a:rPr>
              <a:t>0</a:t>
            </a:r>
            <a:r>
              <a:rPr lang="en-US" dirty="0" smtClean="0"/>
              <a:t>2.95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                                  </a:t>
            </a:r>
            <a:r>
              <a:rPr lang="en-US" dirty="0" smtClean="0">
                <a:solidFill>
                  <a:srgbClr val="FFC000"/>
                </a:solidFill>
              </a:rPr>
              <a:t>0</a:t>
            </a:r>
            <a:r>
              <a:rPr lang="en-US" dirty="0" smtClean="0"/>
              <a:t>0</a:t>
            </a:r>
            <a:r>
              <a:rPr lang="en-US" dirty="0"/>
              <a:t>. </a:t>
            </a:r>
            <a:r>
              <a:rPr lang="en-US" dirty="0" smtClean="0"/>
              <a:t>7</a:t>
            </a:r>
            <a:r>
              <a:rPr lang="en-US" b="1" dirty="0" smtClean="0">
                <a:solidFill>
                  <a:srgbClr val="FFC000"/>
                </a:solidFill>
              </a:rPr>
              <a:t>0</a:t>
            </a:r>
            <a:endParaRPr lang="en-US" b="1" dirty="0">
              <a:solidFill>
                <a:srgbClr val="FFC000"/>
              </a:solidFill>
            </a:endParaRPr>
          </a:p>
          <a:p>
            <a:pPr marL="68580" indent="0">
              <a:buNone/>
            </a:pPr>
            <a:r>
              <a:rPr lang="en-US" dirty="0"/>
              <a:t>                                  +</a:t>
            </a:r>
            <a:r>
              <a:rPr lang="en-US" dirty="0" smtClean="0"/>
              <a:t>11.</a:t>
            </a:r>
            <a:r>
              <a:rPr lang="en-US" b="1" dirty="0" smtClean="0">
                <a:solidFill>
                  <a:srgbClr val="FFC000"/>
                </a:solidFill>
              </a:rPr>
              <a:t>00</a:t>
            </a:r>
            <a:endParaRPr lang="en-US" b="1" dirty="0">
              <a:solidFill>
                <a:srgbClr val="FFC000"/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124200" y="3886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617" y="6400800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Connector 25"/>
          <p:cNvCxnSpPr/>
          <p:nvPr/>
        </p:nvCxnSpPr>
        <p:spPr>
          <a:xfrm>
            <a:off x="3718560" y="2667000"/>
            <a:ext cx="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3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14400"/>
          </a:xfrm>
        </p:spPr>
        <p:txBody>
          <a:bodyPr/>
          <a:lstStyle/>
          <a:p>
            <a:r>
              <a:rPr lang="en-US" dirty="0" smtClean="0"/>
              <a:t>Four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8571"/>
            <a:ext cx="8077200" cy="476964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sz="2400" dirty="0" smtClean="0"/>
              <a:t>3) Add or subtract beginning at the far right side of problem.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         </a:t>
            </a:r>
            <a:r>
              <a:rPr lang="en-US" dirty="0" smtClean="0">
                <a:solidFill>
                  <a:srgbClr val="FFC000"/>
                </a:solidFill>
              </a:rPr>
              <a:t>0</a:t>
            </a:r>
            <a:r>
              <a:rPr lang="en-US" dirty="0" smtClean="0"/>
              <a:t>2.95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</a:t>
            </a:r>
            <a:r>
              <a:rPr lang="en-US" dirty="0" smtClean="0">
                <a:solidFill>
                  <a:srgbClr val="FFC000"/>
                </a:solidFill>
              </a:rPr>
              <a:t>0</a:t>
            </a:r>
            <a:r>
              <a:rPr lang="en-US" dirty="0" smtClean="0"/>
              <a:t>0. 7</a:t>
            </a:r>
            <a:r>
              <a:rPr lang="en-US" b="1" dirty="0" smtClean="0">
                <a:solidFill>
                  <a:srgbClr val="FFC000"/>
                </a:solidFill>
              </a:rPr>
              <a:t>0</a:t>
            </a:r>
          </a:p>
          <a:p>
            <a:pPr marL="68580" indent="0">
              <a:buNone/>
            </a:pPr>
            <a:r>
              <a:rPr lang="en-US" dirty="0" smtClean="0"/>
              <a:t>                                 +11.</a:t>
            </a:r>
            <a:r>
              <a:rPr lang="en-US" b="1" dirty="0" smtClean="0">
                <a:solidFill>
                  <a:srgbClr val="FFC000"/>
                </a:solidFill>
              </a:rPr>
              <a:t>00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          5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sz="2400" dirty="0"/>
              <a:t>4) Place the decimal point in the answer by bringing the decimal point straight down from the problem to the answer.</a:t>
            </a:r>
          </a:p>
          <a:p>
            <a:pPr marL="68580" indent="0">
              <a:buNone/>
            </a:pPr>
            <a:r>
              <a:rPr lang="en-US" dirty="0" smtClean="0"/>
              <a:t>                                    </a:t>
            </a:r>
            <a:r>
              <a:rPr lang="en-US" dirty="0">
                <a:solidFill>
                  <a:srgbClr val="FFC000"/>
                </a:solidFill>
              </a:rPr>
              <a:t>0</a:t>
            </a:r>
            <a:r>
              <a:rPr lang="en-US" dirty="0"/>
              <a:t>2.95</a:t>
            </a:r>
          </a:p>
          <a:p>
            <a:pPr marL="68580" indent="0">
              <a:buNone/>
            </a:pPr>
            <a:r>
              <a:rPr lang="en-US" dirty="0"/>
              <a:t>                                    </a:t>
            </a:r>
            <a:r>
              <a:rPr lang="en-US" dirty="0">
                <a:solidFill>
                  <a:srgbClr val="FFC000"/>
                </a:solidFill>
              </a:rPr>
              <a:t>0</a:t>
            </a:r>
            <a:r>
              <a:rPr lang="en-US" dirty="0"/>
              <a:t>0. 7</a:t>
            </a:r>
            <a:r>
              <a:rPr lang="en-US" b="1" dirty="0">
                <a:solidFill>
                  <a:srgbClr val="FFC000"/>
                </a:solidFill>
              </a:rPr>
              <a:t>0</a:t>
            </a:r>
          </a:p>
          <a:p>
            <a:pPr marL="68580" indent="0">
              <a:buNone/>
            </a:pPr>
            <a:r>
              <a:rPr lang="en-US" dirty="0"/>
              <a:t>                                  +</a:t>
            </a:r>
            <a:r>
              <a:rPr lang="en-US" dirty="0" smtClean="0"/>
              <a:t>11.</a:t>
            </a:r>
            <a:r>
              <a:rPr lang="en-US" b="1" dirty="0" smtClean="0">
                <a:solidFill>
                  <a:srgbClr val="FFC000"/>
                </a:solidFill>
              </a:rPr>
              <a:t>00</a:t>
            </a:r>
          </a:p>
          <a:p>
            <a:pPr marL="68580" indent="0"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                                  14  6 </a:t>
            </a:r>
            <a:r>
              <a:rPr lang="en-US" b="1" dirty="0" smtClean="0"/>
              <a:t>5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889068" y="25908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81600"/>
            <a:ext cx="1371600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574868" y="4038600"/>
            <a:ext cx="0" cy="12954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505200" y="5486400"/>
            <a:ext cx="115387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1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Program Files\Microsoft Office\Clipart\standard\stddir1\bd05092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6200"/>
            <a:ext cx="23622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85800" y="609600"/>
            <a:ext cx="5029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Example: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600200" y="2209800"/>
            <a:ext cx="3048000" cy="302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  48.6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  27.35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sng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+ 12.394</a:t>
            </a:r>
            <a:r>
              <a:rPr kumimoji="0" lang="en-US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 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52800" y="2209800"/>
            <a:ext cx="1219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00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657600" y="3290888"/>
            <a:ext cx="8382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576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4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766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4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48000" y="1828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8956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3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14600" y="1828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4384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8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133600" y="18288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1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0574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8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2743200" y="5257800"/>
            <a:ext cx="685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77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612136"/>
          </a:xfrm>
        </p:spPr>
        <p:txBody>
          <a:bodyPr/>
          <a:lstStyle/>
          <a:p>
            <a:r>
              <a:rPr lang="en-US" sz="5400" dirty="0" smtClean="0"/>
              <a:t>Multiplying Decimals</a:t>
            </a:r>
            <a:endParaRPr lang="en-US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2971800" cy="261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98373"/>
              </p:ext>
            </p:extLst>
          </p:nvPr>
        </p:nvGraphicFramePr>
        <p:xfrm>
          <a:off x="609600" y="1371600"/>
          <a:ext cx="8077200" cy="5740400"/>
        </p:xfrm>
        <a:graphic>
          <a:graphicData uri="http://schemas.openxmlformats.org/drawingml/2006/table">
            <a:tbl>
              <a:tblPr firstRow="1" firstCol="1" bandRow="1"/>
              <a:tblGrid>
                <a:gridCol w="8077200"/>
              </a:tblGrid>
              <a:tr h="12496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Standard: MCC6.NS.3 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Fluently add, subtract, multiply, and divide multi-digit decimals using the standard algorithm for each operation.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EQ: How 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 I multiply and divide decimals?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EU:</a:t>
                      </a: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Place </a:t>
                      </a: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value takes on different roles when adding, subtracting, multiplying, and dividing decimals</a:t>
                      </a: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Vocab: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Product- the result of multiplying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Factors-</a:t>
                      </a: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numbers being multiplied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Algorithm- a step by step process used to solve a problem in math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15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Three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0242"/>
            <a:ext cx="8305800" cy="5085331"/>
          </a:xfrm>
        </p:spPr>
        <p:txBody>
          <a:bodyPr/>
          <a:lstStyle/>
          <a:p>
            <a:pPr marL="582930" indent="-514350">
              <a:buAutoNum type="arabicParenR"/>
            </a:pPr>
            <a:r>
              <a:rPr lang="en-US" dirty="0" smtClean="0"/>
              <a:t>Place the number with the most digits at the top, lining up the other number underneath at the right. </a:t>
            </a:r>
          </a:p>
          <a:p>
            <a:pPr marL="68580" indent="0">
              <a:buNone/>
            </a:pPr>
            <a:r>
              <a:rPr lang="en-US" dirty="0" smtClean="0"/>
              <a:t>	0.8 x 0.07= 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2) Multiply (Ignore the decimal point for now)</a:t>
            </a:r>
            <a:endParaRPr lang="en-US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485606" y="26670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Verdana" pitchFamily="34" charset="0"/>
              </a:rPr>
              <a:t>0.07</a:t>
            </a:r>
            <a:endParaRPr lang="en-US" altLang="en-US" sz="2400" dirty="0">
              <a:latin typeface="Verdana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276600" y="3087188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u="sng" dirty="0">
                <a:latin typeface="Verdana" pitchFamily="34" charset="0"/>
                <a:sym typeface="Symbol" pitchFamily="18" charset="2"/>
              </a:rPr>
              <a:t> </a:t>
            </a:r>
            <a:r>
              <a:rPr lang="en-US" altLang="en-US" sz="2800" b="1" u="sng" dirty="0" smtClean="0">
                <a:latin typeface="Verdana" pitchFamily="34" charset="0"/>
                <a:sym typeface="Symbol" pitchFamily="18" charset="2"/>
              </a:rPr>
              <a:t> </a:t>
            </a:r>
            <a:r>
              <a:rPr lang="en-US" altLang="en-US" sz="2400" u="sng" dirty="0" smtClean="0">
                <a:latin typeface="Verdana" pitchFamily="34" charset="0"/>
                <a:sym typeface="Symbol" pitchFamily="18" charset="2"/>
              </a:rPr>
              <a:t>0.8</a:t>
            </a:r>
            <a:endParaRPr lang="en-US" altLang="en-US" sz="2400" u="sng" dirty="0">
              <a:latin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10668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87081"/>
            <a:ext cx="210978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2919549" y="5107781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Verdana" pitchFamily="34" charset="0"/>
              </a:rPr>
              <a:t> 0056</a:t>
            </a:r>
            <a:endParaRPr lang="en-US" alt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92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</TotalTime>
  <Words>361</Words>
  <Application>Microsoft Office PowerPoint</Application>
  <PresentationFormat>On-screen Show (4:3)</PresentationFormat>
  <Paragraphs>139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Performing the four operations on decimals</vt:lpstr>
      <vt:lpstr>Our Focus</vt:lpstr>
      <vt:lpstr>Adding and Subtracting Decimals</vt:lpstr>
      <vt:lpstr>Four Rules</vt:lpstr>
      <vt:lpstr>Four Rules</vt:lpstr>
      <vt:lpstr>PowerPoint Presentation</vt:lpstr>
      <vt:lpstr>Multiplying Decimals</vt:lpstr>
      <vt:lpstr>Our Focus</vt:lpstr>
      <vt:lpstr>Three Rules</vt:lpstr>
      <vt:lpstr>Three Rules</vt:lpstr>
      <vt:lpstr>Example: 5.63 x 3.7</vt:lpstr>
      <vt:lpstr>Example: 0.53 x 2.618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Performing the four operations on decimals</dc:title>
  <dc:creator>Sharonda Nicole Dugger</dc:creator>
  <cp:lastModifiedBy>Sharonda Nicole Dugger</cp:lastModifiedBy>
  <cp:revision>12</cp:revision>
  <dcterms:created xsi:type="dcterms:W3CDTF">2012-08-03T02:37:58Z</dcterms:created>
  <dcterms:modified xsi:type="dcterms:W3CDTF">2012-08-16T02:01:46Z</dcterms:modified>
</cp:coreProperties>
</file>